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ntic" panose="020B0604020202020204" charset="0"/>
      <p:regular r:id="rId22"/>
    </p:embeddedFont>
    <p:embeddedFont>
      <p:font typeface="Antic Bold" panose="020B0604020202020204" charset="0"/>
      <p:regular r:id="rId23"/>
    </p:embeddedFont>
    <p:embeddedFont>
      <p:font typeface="Antic Italics" panose="020B0604020202020204" charset="0"/>
      <p:regular r:id="rId24"/>
    </p:embeddedFont>
    <p:embeddedFont>
      <p:font typeface="Calibri" panose="020F0502020204030204" pitchFamily="34" charset="0"/>
      <p:regular r:id="rId25"/>
      <p:bold r:id="rId26"/>
      <p:italic r:id="rId27"/>
      <p:boldItalic r:id="rId28"/>
    </p:embeddedFont>
    <p:embeddedFont>
      <p:font typeface="Luciole" panose="020B0604020202020204" charset="0"/>
      <p:regular r:id="rId29"/>
    </p:embeddedFont>
    <p:embeddedFont>
      <p:font typeface="Luciole Bold" panose="020B0604020202020204" charset="0"/>
      <p:regular r:id="rId30"/>
    </p:embeddedFont>
    <p:embeddedFont>
      <p:font typeface="Rundeck"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1" d="100"/>
          <a:sy n="101" d="100"/>
        </p:scale>
        <p:origin x="654"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F97965-49AD-4CCA-B2F0-D64131B1B437}"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D85F7-98CE-4C7D-9041-7123CE581979}" type="slidenum">
              <a:rPr lang="en-US" smtClean="0"/>
              <a:t>‹#›</a:t>
            </a:fld>
            <a:endParaRPr lang="en-US"/>
          </a:p>
        </p:txBody>
      </p:sp>
    </p:spTree>
    <p:extLst>
      <p:ext uri="{BB962C8B-B14F-4D97-AF65-F5344CB8AC3E}">
        <p14:creationId xmlns:p14="http://schemas.microsoft.com/office/powerpoint/2010/main" val="1236294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D85F7-98CE-4C7D-9041-7123CE581979}" type="slidenum">
              <a:rPr lang="en-US" smtClean="0"/>
              <a:t>1</a:t>
            </a:fld>
            <a:endParaRPr lang="en-US"/>
          </a:p>
        </p:txBody>
      </p:sp>
    </p:spTree>
    <p:extLst>
      <p:ext uri="{BB962C8B-B14F-4D97-AF65-F5344CB8AC3E}">
        <p14:creationId xmlns:p14="http://schemas.microsoft.com/office/powerpoint/2010/main" val="16582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949982" y="3086100"/>
            <a:ext cx="4309318" cy="6172200"/>
          </a:xfrm>
          <a:prstGeom prst="rect">
            <a:avLst/>
          </a:prstGeom>
        </p:spPr>
      </p:pic>
      <p:sp>
        <p:nvSpPr>
          <p:cNvPr id="3" name="TextBox 3"/>
          <p:cNvSpPr txBox="1"/>
          <p:nvPr/>
        </p:nvSpPr>
        <p:spPr>
          <a:xfrm>
            <a:off x="1028700" y="2847975"/>
            <a:ext cx="12303123" cy="1209040"/>
          </a:xfrm>
          <a:prstGeom prst="rect">
            <a:avLst/>
          </a:prstGeom>
        </p:spPr>
        <p:txBody>
          <a:bodyPr lIns="0" tIns="0" rIns="0" bIns="0" rtlCol="0" anchor="t">
            <a:spAutoFit/>
          </a:bodyPr>
          <a:lstStyle/>
          <a:p>
            <a:pPr>
              <a:lnSpc>
                <a:spcPts val="8959"/>
              </a:lnSpc>
            </a:pPr>
            <a:r>
              <a:rPr lang="en-US" sz="6399" spc="1043" dirty="0">
                <a:solidFill>
                  <a:srgbClr val="000000"/>
                </a:solidFill>
                <a:latin typeface="Luciole Bold"/>
              </a:rPr>
              <a:t>Grad-Prep Workshop</a:t>
            </a:r>
            <a:r>
              <a:rPr lang="en-US" sz="6399" spc="1043" dirty="0">
                <a:solidFill>
                  <a:srgbClr val="000000"/>
                </a:solidFill>
                <a:latin typeface="Luciole"/>
              </a:rPr>
              <a:t> </a:t>
            </a:r>
          </a:p>
        </p:txBody>
      </p:sp>
      <p:sp>
        <p:nvSpPr>
          <p:cNvPr id="4" name="TextBox 4"/>
          <p:cNvSpPr txBox="1"/>
          <p:nvPr/>
        </p:nvSpPr>
        <p:spPr>
          <a:xfrm>
            <a:off x="1028700" y="4083343"/>
            <a:ext cx="7040166" cy="622934"/>
          </a:xfrm>
          <a:prstGeom prst="rect">
            <a:avLst/>
          </a:prstGeom>
        </p:spPr>
        <p:txBody>
          <a:bodyPr lIns="0" tIns="0" rIns="0" bIns="0" rtlCol="0" anchor="t">
            <a:spAutoFit/>
          </a:bodyPr>
          <a:lstStyle/>
          <a:p>
            <a:pPr algn="ctr">
              <a:lnSpc>
                <a:spcPts val="5040"/>
              </a:lnSpc>
              <a:spcBef>
                <a:spcPct val="0"/>
              </a:spcBef>
            </a:pPr>
            <a:r>
              <a:rPr lang="en-US" sz="3600" spc="586" dirty="0">
                <a:solidFill>
                  <a:srgbClr val="000000"/>
                </a:solidFill>
                <a:latin typeface="Antic"/>
              </a:rPr>
              <a:t>Presented by Context Lab </a:t>
            </a:r>
          </a:p>
        </p:txBody>
      </p:sp>
      <p:sp>
        <p:nvSpPr>
          <p:cNvPr id="5" name="AutoShape 5"/>
          <p:cNvSpPr/>
          <p:nvPr/>
        </p:nvSpPr>
        <p:spPr>
          <a:xfrm>
            <a:off x="1028700" y="4057015"/>
            <a:ext cx="11313284" cy="0"/>
          </a:xfrm>
          <a:prstGeom prst="line">
            <a:avLst/>
          </a:prstGeom>
          <a:ln w="38100" cap="flat">
            <a:solidFill>
              <a:srgbClr val="A7A9AC"/>
            </a:solidFill>
            <a:prstDash val="solid"/>
            <a:headEnd type="diamond" w="lg" len="lg"/>
            <a:tailEnd type="diamond" w="lg" len="lg"/>
          </a:ln>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5"/>
                                        </p:tgtEl>
                                        <p:attrNameLst>
                                          <p:attrName>style.visibility</p:attrName>
                                        </p:attrNameLst>
                                      </p:cBhvr>
                                      <p:to>
                                        <p:strVal val="visible"/>
                                      </p:to>
                                    </p:set>
                                  </p:childTnLst>
                                </p:cTn>
                              </p:par>
                            </p:childTnLst>
                          </p:cTn>
                        </p:par>
                        <p:par>
                          <p:cTn id="7" fill="hold">
                            <p:stCondLst>
                              <p:cond delay="750"/>
                            </p:stCondLst>
                            <p:childTnLst>
                              <p:par>
                                <p:cTn id="8" presetID="2" presetClass="entr" presetSubtype="1"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childTnLst>
                          </p:cTn>
                        </p:par>
                        <p:par>
                          <p:cTn id="12" fill="hold">
                            <p:stCondLst>
                              <p:cond delay="1750"/>
                            </p:stCondLst>
                            <p:childTnLst>
                              <p:par>
                                <p:cTn id="13" presetID="2" presetClass="entr" presetSubtype="4" fill="hold" grpId="0" nodeType="after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2750"/>
                            </p:stCondLst>
                            <p:childTnLst>
                              <p:par>
                                <p:cTn id="18" presetID="2" presetClass="entr" presetSubtype="6" fill="hold" nodeType="afterEffect">
                                  <p:stCondLst>
                                    <p:cond delay="5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351941" cy="2443122"/>
              </a:xfrm>
              <a:custGeom>
                <a:avLst/>
                <a:gdLst/>
                <a:ahLst/>
                <a:cxnLst/>
                <a:rect l="l" t="t" r="r" b="b"/>
                <a:pathLst>
                  <a:path w="1351941" h="2443122">
                    <a:moveTo>
                      <a:pt x="149257" y="5259"/>
                    </a:moveTo>
                    <a:cubicBezTo>
                      <a:pt x="717402" y="68779"/>
                      <a:pt x="1173079" y="504077"/>
                      <a:pt x="1262510" y="1068723"/>
                    </a:cubicBezTo>
                    <a:cubicBezTo>
                      <a:pt x="1351941" y="1633370"/>
                      <a:pt x="1053081" y="2188174"/>
                      <a:pt x="532372" y="2424152"/>
                    </a:cubicBezTo>
                    <a:cubicBezTo>
                      <a:pt x="491006" y="2443122"/>
                      <a:pt x="442652" y="2438509"/>
                      <a:pt x="405619" y="2412059"/>
                    </a:cubicBezTo>
                    <a:cubicBezTo>
                      <a:pt x="368586" y="2385609"/>
                      <a:pt x="348536" y="2341367"/>
                      <a:pt x="353060" y="2296084"/>
                    </a:cubicBezTo>
                    <a:cubicBezTo>
                      <a:pt x="357585" y="2250801"/>
                      <a:pt x="385993" y="2211400"/>
                      <a:pt x="427527" y="2192801"/>
                    </a:cubicBezTo>
                    <a:cubicBezTo>
                      <a:pt x="844094" y="2004018"/>
                      <a:pt x="1083183" y="1560175"/>
                      <a:pt x="1011637" y="1108458"/>
                    </a:cubicBezTo>
                    <a:cubicBezTo>
                      <a:pt x="940092" y="656740"/>
                      <a:pt x="575551" y="308502"/>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093596"/>
            <a:ext cx="11473783" cy="7164704"/>
          </a:xfrm>
          <a:prstGeom prst="rect">
            <a:avLst/>
          </a:prstGeom>
        </p:spPr>
        <p:txBody>
          <a:bodyPr lIns="0" tIns="0" rIns="0" bIns="0" rtlCol="0" anchor="t">
            <a:spAutoFit/>
          </a:bodyPr>
          <a:lstStyle/>
          <a:p>
            <a:pPr>
              <a:lnSpc>
                <a:spcPts val="4725"/>
              </a:lnSpc>
            </a:pPr>
            <a:r>
              <a:rPr lang="en-US" sz="2700" dirty="0">
                <a:solidFill>
                  <a:srgbClr val="000000"/>
                </a:solidFill>
                <a:latin typeface="Antic Bold"/>
              </a:rPr>
              <a:t>GRE General Test </a:t>
            </a:r>
            <a:r>
              <a:rPr lang="en-US" sz="2700" dirty="0">
                <a:solidFill>
                  <a:srgbClr val="000000"/>
                </a:solidFill>
                <a:latin typeface="Antic"/>
              </a:rPr>
              <a:t> </a:t>
            </a:r>
          </a:p>
          <a:p>
            <a:pPr marL="582933" lvl="1" indent="-291467">
              <a:lnSpc>
                <a:spcPts val="4725"/>
              </a:lnSpc>
              <a:buFont typeface="Arial"/>
              <a:buChar char="•"/>
            </a:pPr>
            <a:r>
              <a:rPr lang="en-US" sz="2700" dirty="0">
                <a:solidFill>
                  <a:srgbClr val="000000"/>
                </a:solidFill>
                <a:latin typeface="Antic"/>
              </a:rPr>
              <a:t>Similar to SAT – assess competence in math, reading, and writing. </a:t>
            </a:r>
          </a:p>
          <a:p>
            <a:pPr marL="582933" lvl="1" indent="-291467">
              <a:lnSpc>
                <a:spcPts val="4725"/>
              </a:lnSpc>
              <a:buFont typeface="Arial"/>
              <a:buChar char="•"/>
            </a:pPr>
            <a:r>
              <a:rPr lang="en-US" sz="2700" dirty="0">
                <a:solidFill>
                  <a:srgbClr val="000000"/>
                </a:solidFill>
                <a:latin typeface="Antic"/>
              </a:rPr>
              <a:t>Check the program website or reach out to the program specialist to find out if it is required. </a:t>
            </a:r>
          </a:p>
          <a:p>
            <a:pPr marL="582933" lvl="1" indent="-291467">
              <a:lnSpc>
                <a:spcPts val="4725"/>
              </a:lnSpc>
              <a:buFont typeface="Arial"/>
              <a:buChar char="•"/>
            </a:pPr>
            <a:r>
              <a:rPr lang="en-US" sz="2700" dirty="0">
                <a:solidFill>
                  <a:srgbClr val="000000"/>
                </a:solidFill>
                <a:latin typeface="Antic"/>
              </a:rPr>
              <a:t>Programs may have cutoff or recommended/average scores. </a:t>
            </a:r>
          </a:p>
          <a:p>
            <a:pPr marL="582933" lvl="1" indent="-291467">
              <a:lnSpc>
                <a:spcPts val="4725"/>
              </a:lnSpc>
              <a:buFont typeface="Arial"/>
              <a:buChar char="•"/>
            </a:pPr>
            <a:r>
              <a:rPr lang="en-US" sz="2700" dirty="0">
                <a:solidFill>
                  <a:srgbClr val="000000"/>
                </a:solidFill>
                <a:latin typeface="Antic"/>
              </a:rPr>
              <a:t>Don’t let this discourage you from applying.  </a:t>
            </a:r>
          </a:p>
          <a:p>
            <a:pPr marL="582933" lvl="1" indent="-291467">
              <a:lnSpc>
                <a:spcPts val="4725"/>
              </a:lnSpc>
              <a:buFont typeface="Arial"/>
              <a:buChar char="•"/>
            </a:pPr>
            <a:r>
              <a:rPr lang="en-US" sz="2700" dirty="0">
                <a:solidFill>
                  <a:srgbClr val="000000"/>
                </a:solidFill>
                <a:latin typeface="Antic"/>
              </a:rPr>
              <a:t>Post-2020 wave of dropping GRE in the graduate admission process. </a:t>
            </a:r>
          </a:p>
          <a:p>
            <a:pPr marL="582933" lvl="1" indent="-291467">
              <a:lnSpc>
                <a:spcPts val="4725"/>
              </a:lnSpc>
              <a:buFont typeface="Arial"/>
              <a:buChar char="•"/>
            </a:pPr>
            <a:r>
              <a:rPr lang="en-US" sz="2700" dirty="0">
                <a:solidFill>
                  <a:srgbClr val="000000"/>
                </a:solidFill>
                <a:latin typeface="Antic"/>
              </a:rPr>
              <a:t>UCF does not require GRE scores! </a:t>
            </a:r>
          </a:p>
          <a:p>
            <a:pPr>
              <a:lnSpc>
                <a:spcPts val="4725"/>
              </a:lnSpc>
            </a:pPr>
            <a:r>
              <a:rPr lang="en-US" sz="2700" dirty="0">
                <a:solidFill>
                  <a:srgbClr val="000000"/>
                </a:solidFill>
                <a:latin typeface="Antic Bold"/>
              </a:rPr>
              <a:t>GRE Subject Tests </a:t>
            </a:r>
          </a:p>
          <a:p>
            <a:pPr marL="582933" lvl="1" indent="-291467">
              <a:lnSpc>
                <a:spcPts val="4725"/>
              </a:lnSpc>
              <a:buFont typeface="Arial"/>
              <a:buChar char="•"/>
            </a:pPr>
            <a:r>
              <a:rPr lang="en-US" sz="2700" dirty="0">
                <a:solidFill>
                  <a:srgbClr val="000000"/>
                </a:solidFill>
                <a:latin typeface="Antic"/>
              </a:rPr>
              <a:t>Some programs require a psychology subject test, which was designed to assess knowledge and skill. level within the psychology academic discipline. </a:t>
            </a:r>
          </a:p>
        </p:txBody>
      </p:sp>
      <p:grpSp>
        <p:nvGrpSpPr>
          <p:cNvPr id="7" name="Group 7"/>
          <p:cNvGrpSpPr/>
          <p:nvPr/>
        </p:nvGrpSpPr>
        <p:grpSpPr>
          <a:xfrm>
            <a:off x="15891828" y="312066"/>
            <a:ext cx="2148908" cy="9662868"/>
            <a:chOff x="0" y="0"/>
            <a:chExt cx="565967" cy="2544953"/>
          </a:xfrm>
        </p:grpSpPr>
        <p:sp>
          <p:nvSpPr>
            <p:cNvPr id="8" name="Freeform 8"/>
            <p:cNvSpPr/>
            <p:nvPr/>
          </p:nvSpPr>
          <p:spPr>
            <a:xfrm>
              <a:off x="0" y="0"/>
              <a:ext cx="565967" cy="2544953"/>
            </a:xfrm>
            <a:custGeom>
              <a:avLst/>
              <a:gdLst/>
              <a:ahLst/>
              <a:cxnLst/>
              <a:rect l="l" t="t" r="r" b="b"/>
              <a:pathLst>
                <a:path w="565967" h="2544953">
                  <a:moveTo>
                    <a:pt x="187342" y="0"/>
                  </a:moveTo>
                  <a:lnTo>
                    <a:pt x="378626" y="0"/>
                  </a:lnTo>
                  <a:cubicBezTo>
                    <a:pt x="428312" y="0"/>
                    <a:pt x="475963" y="19738"/>
                    <a:pt x="511096" y="54871"/>
                  </a:cubicBezTo>
                  <a:cubicBezTo>
                    <a:pt x="546230" y="90004"/>
                    <a:pt x="565967" y="137656"/>
                    <a:pt x="565967" y="187342"/>
                  </a:cubicBezTo>
                  <a:lnTo>
                    <a:pt x="565967" y="2357611"/>
                  </a:lnTo>
                  <a:cubicBezTo>
                    <a:pt x="565967" y="2461077"/>
                    <a:pt x="482092" y="2544953"/>
                    <a:pt x="378626" y="2544953"/>
                  </a:cubicBezTo>
                  <a:lnTo>
                    <a:pt x="187342" y="2544953"/>
                  </a:lnTo>
                  <a:cubicBezTo>
                    <a:pt x="83876" y="2544953"/>
                    <a:pt x="0" y="2461077"/>
                    <a:pt x="0" y="2357611"/>
                  </a:cubicBezTo>
                  <a:lnTo>
                    <a:pt x="0" y="187342"/>
                  </a:lnTo>
                  <a:cubicBezTo>
                    <a:pt x="0" y="83876"/>
                    <a:pt x="83876" y="0"/>
                    <a:pt x="187342" y="0"/>
                  </a:cubicBezTo>
                  <a:close/>
                </a:path>
              </a:pathLst>
            </a:custGeom>
            <a:solidFill>
              <a:srgbClr val="FFC550"/>
            </a:solidFill>
            <a:ln>
              <a:noFill/>
            </a:ln>
          </p:spPr>
        </p:sp>
        <p:sp>
          <p:nvSpPr>
            <p:cNvPr id="9" name="TextBox 9"/>
            <p:cNvSpPr txBox="1"/>
            <p:nvPr/>
          </p:nvSpPr>
          <p:spPr>
            <a:xfrm>
              <a:off x="0" y="837501"/>
              <a:ext cx="565967" cy="869950"/>
            </a:xfrm>
            <a:prstGeom prst="rect">
              <a:avLst/>
            </a:prstGeom>
          </p:spPr>
          <p:txBody>
            <a:bodyPr lIns="50800" tIns="50800" rIns="50800" bIns="50800" rtlCol="0" anchor="ctr"/>
            <a:lstStyle/>
            <a:p>
              <a:pPr algn="ctr">
                <a:lnSpc>
                  <a:spcPts val="3999"/>
                </a:lnSpc>
              </a:pPr>
              <a:r>
                <a:rPr lang="en-US" sz="2857" dirty="0">
                  <a:solidFill>
                    <a:srgbClr val="000000"/>
                  </a:solidFill>
                  <a:latin typeface="Antic Bold"/>
                </a:rPr>
                <a:t>GRE  </a:t>
              </a:r>
              <a:r>
                <a:rPr lang="en-US" sz="2857" dirty="0">
                  <a:solidFill>
                    <a:srgbClr val="000000"/>
                  </a:solidFill>
                  <a:latin typeface="Antic"/>
                </a:rPr>
                <a:t>Standardized test by Educational Testing Service (ETS) to measure academic readiness for graduate school.</a:t>
              </a:r>
            </a:p>
          </p:txBody>
        </p:sp>
      </p:grpSp>
      <p:sp>
        <p:nvSpPr>
          <p:cNvPr id="10" name="TextBox 10"/>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Not another standardized test</a:t>
            </a:r>
          </a:p>
        </p:txBody>
      </p:sp>
      <p:sp>
        <p:nvSpPr>
          <p:cNvPr id="11" name="TextBox 11"/>
          <p:cNvSpPr txBox="1"/>
          <p:nvPr/>
        </p:nvSpPr>
        <p:spPr>
          <a:xfrm>
            <a:off x="567193" y="9396794"/>
            <a:ext cx="187672"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9</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278146" cy="2534790"/>
              </a:xfrm>
              <a:custGeom>
                <a:avLst/>
                <a:gdLst/>
                <a:ahLst/>
                <a:cxnLst/>
                <a:rect l="l" t="t" r="r" b="b"/>
                <a:pathLst>
                  <a:path w="1278146" h="2534790">
                    <a:moveTo>
                      <a:pt x="149257" y="5259"/>
                    </a:moveTo>
                    <a:cubicBezTo>
                      <a:pt x="792048" y="77125"/>
                      <a:pt x="1278146" y="620599"/>
                      <a:pt x="1278146" y="1267395"/>
                    </a:cubicBezTo>
                    <a:cubicBezTo>
                      <a:pt x="1278146" y="1914191"/>
                      <a:pt x="792048" y="2457665"/>
                      <a:pt x="149257" y="2529531"/>
                    </a:cubicBezTo>
                    <a:cubicBezTo>
                      <a:pt x="104054" y="2534790"/>
                      <a:pt x="59491" y="2515460"/>
                      <a:pt x="32444" y="2478861"/>
                    </a:cubicBezTo>
                    <a:cubicBezTo>
                      <a:pt x="5397" y="2442262"/>
                      <a:pt x="0" y="2393989"/>
                      <a:pt x="18297" y="2352320"/>
                    </a:cubicBezTo>
                    <a:cubicBezTo>
                      <a:pt x="36593" y="2310652"/>
                      <a:pt x="75786" y="2281958"/>
                      <a:pt x="121035" y="2277104"/>
                    </a:cubicBezTo>
                    <a:cubicBezTo>
                      <a:pt x="635267" y="2219611"/>
                      <a:pt x="1024146" y="1784832"/>
                      <a:pt x="1024146" y="1267395"/>
                    </a:cubicBezTo>
                    <a:cubicBezTo>
                      <a:pt x="1024146" y="749958"/>
                      <a:pt x="635267" y="315179"/>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031335"/>
            <a:ext cx="9407071" cy="7433731"/>
          </a:xfrm>
          <a:prstGeom prst="rect">
            <a:avLst/>
          </a:prstGeom>
        </p:spPr>
        <p:txBody>
          <a:bodyPr lIns="0" tIns="0" rIns="0" bIns="0" rtlCol="0" anchor="t">
            <a:spAutoFit/>
          </a:bodyPr>
          <a:lstStyle/>
          <a:p>
            <a:pPr>
              <a:lnSpc>
                <a:spcPts val="4282"/>
              </a:lnSpc>
            </a:pPr>
            <a:r>
              <a:rPr lang="en-US" sz="2001">
                <a:solidFill>
                  <a:srgbClr val="000000"/>
                </a:solidFill>
                <a:latin typeface="Antic Bold"/>
              </a:rPr>
              <a:t>Practice! Practice! Practice! </a:t>
            </a:r>
          </a:p>
          <a:p>
            <a:pPr marL="432023" lvl="1" indent="-216011">
              <a:lnSpc>
                <a:spcPts val="4282"/>
              </a:lnSpc>
              <a:buFont typeface="Arial"/>
              <a:buChar char="•"/>
            </a:pPr>
            <a:r>
              <a:rPr lang="en-US" sz="2001">
                <a:solidFill>
                  <a:srgbClr val="000000"/>
                </a:solidFill>
                <a:latin typeface="Antic"/>
              </a:rPr>
              <a:t>There are study books/tests/flashcards/online classes/ tutors available </a:t>
            </a:r>
          </a:p>
          <a:p>
            <a:pPr marL="432023" lvl="1" indent="-216011">
              <a:lnSpc>
                <a:spcPts val="4282"/>
              </a:lnSpc>
              <a:buFont typeface="Arial"/>
              <a:buChar char="•"/>
            </a:pPr>
            <a:r>
              <a:rPr lang="en-US" sz="2001">
                <a:solidFill>
                  <a:srgbClr val="000000"/>
                </a:solidFill>
                <a:latin typeface="Antic"/>
              </a:rPr>
              <a:t>Official Guide to GRE General Test by ETS (https://www.ets.org/content/dam/ets-org/pdfs/gre/sample-question-overview.pdf) </a:t>
            </a:r>
          </a:p>
          <a:p>
            <a:pPr marL="432023" lvl="1" indent="-216011">
              <a:lnSpc>
                <a:spcPts val="4282"/>
              </a:lnSpc>
              <a:buFont typeface="Arial"/>
              <a:buChar char="•"/>
            </a:pPr>
            <a:r>
              <a:rPr lang="en-US" sz="2001">
                <a:solidFill>
                  <a:srgbClr val="000000"/>
                </a:solidFill>
                <a:latin typeface="Antic"/>
              </a:rPr>
              <a:t>Kaplan, Princeton, Magoosh, Greg Matt (Youtube) </a:t>
            </a:r>
          </a:p>
          <a:p>
            <a:pPr>
              <a:lnSpc>
                <a:spcPts val="4282"/>
              </a:lnSpc>
            </a:pPr>
            <a:r>
              <a:rPr lang="en-US" sz="2001">
                <a:solidFill>
                  <a:srgbClr val="000000"/>
                </a:solidFill>
                <a:latin typeface="Antic Bold"/>
              </a:rPr>
              <a:t>GRE Prep is expensive $$$</a:t>
            </a:r>
          </a:p>
          <a:p>
            <a:pPr marL="432023" lvl="1" indent="-216011">
              <a:lnSpc>
                <a:spcPts val="4282"/>
              </a:lnSpc>
              <a:buFont typeface="Arial"/>
              <a:buChar char="•"/>
            </a:pPr>
            <a:r>
              <a:rPr lang="en-US" sz="2001">
                <a:solidFill>
                  <a:srgbClr val="000000"/>
                </a:solidFill>
                <a:latin typeface="Antic"/>
              </a:rPr>
              <a:t>Libraries have prep books available </a:t>
            </a:r>
          </a:p>
          <a:p>
            <a:pPr marL="432023" lvl="1" indent="-216011">
              <a:lnSpc>
                <a:spcPts val="4282"/>
              </a:lnSpc>
              <a:buFont typeface="Arial"/>
              <a:buChar char="•"/>
            </a:pPr>
            <a:r>
              <a:rPr lang="en-US" sz="2001">
                <a:solidFill>
                  <a:srgbClr val="000000"/>
                </a:solidFill>
                <a:latin typeface="Antic"/>
              </a:rPr>
              <a:t>YouTube has a lot of practice </a:t>
            </a:r>
          </a:p>
          <a:p>
            <a:pPr marL="432023" lvl="1" indent="-216011">
              <a:lnSpc>
                <a:spcPts val="4282"/>
              </a:lnSpc>
              <a:buFont typeface="Arial"/>
              <a:buChar char="•"/>
            </a:pPr>
            <a:r>
              <a:rPr lang="en-US" sz="2001">
                <a:solidFill>
                  <a:srgbClr val="000000"/>
                </a:solidFill>
                <a:latin typeface="Antic"/>
              </a:rPr>
              <a:t>Quizlet is great for vocabulary  </a:t>
            </a:r>
          </a:p>
          <a:p>
            <a:pPr marL="432023" lvl="1" indent="-216011">
              <a:lnSpc>
                <a:spcPts val="4282"/>
              </a:lnSpc>
              <a:buFont typeface="Arial"/>
              <a:buChar char="•"/>
            </a:pPr>
            <a:r>
              <a:rPr lang="en-US" sz="2001">
                <a:solidFill>
                  <a:srgbClr val="000000"/>
                </a:solidFill>
                <a:latin typeface="Antic"/>
              </a:rPr>
              <a:t>Ask someone like me who was planning a potential bonfire with GRE prep material if they are donating/selling material (Gabby) </a:t>
            </a:r>
          </a:p>
          <a:p>
            <a:pPr>
              <a:lnSpc>
                <a:spcPts val="4282"/>
              </a:lnSpc>
            </a:pPr>
            <a:endParaRPr lang="en-US" sz="2001">
              <a:solidFill>
                <a:srgbClr val="000000"/>
              </a:solidFill>
              <a:latin typeface="Antic"/>
            </a:endParaRPr>
          </a:p>
          <a:p>
            <a:pPr>
              <a:lnSpc>
                <a:spcPts val="2801"/>
              </a:lnSpc>
            </a:pPr>
            <a:endParaRPr lang="en-US" sz="2001">
              <a:solidFill>
                <a:srgbClr val="000000"/>
              </a:solidFill>
              <a:latin typeface="Antic"/>
            </a:endParaRPr>
          </a:p>
        </p:txBody>
      </p:sp>
      <p:grpSp>
        <p:nvGrpSpPr>
          <p:cNvPr id="7" name="Group 7"/>
          <p:cNvGrpSpPr/>
          <p:nvPr/>
        </p:nvGrpSpPr>
        <p:grpSpPr>
          <a:xfrm>
            <a:off x="10214940" y="3027109"/>
            <a:ext cx="7044360" cy="4232782"/>
            <a:chOff x="0" y="0"/>
            <a:chExt cx="9392479" cy="5643710"/>
          </a:xfrm>
        </p:grpSpPr>
        <p:grpSp>
          <p:nvGrpSpPr>
            <p:cNvPr id="8" name="Group 8"/>
            <p:cNvGrpSpPr/>
            <p:nvPr/>
          </p:nvGrpSpPr>
          <p:grpSpPr>
            <a:xfrm>
              <a:off x="0" y="0"/>
              <a:ext cx="9392479" cy="5643710"/>
              <a:chOff x="0" y="0"/>
              <a:chExt cx="1855305" cy="1114807"/>
            </a:xfrm>
          </p:grpSpPr>
          <p:sp>
            <p:nvSpPr>
              <p:cNvPr id="9" name="Freeform 9"/>
              <p:cNvSpPr/>
              <p:nvPr/>
            </p:nvSpPr>
            <p:spPr>
              <a:xfrm>
                <a:off x="0" y="0"/>
                <a:ext cx="1855305" cy="1114807"/>
              </a:xfrm>
              <a:custGeom>
                <a:avLst/>
                <a:gdLst/>
                <a:ahLst/>
                <a:cxnLst/>
                <a:rect l="l" t="t" r="r" b="b"/>
                <a:pathLst>
                  <a:path w="1855305" h="1114807">
                    <a:moveTo>
                      <a:pt x="56050" y="0"/>
                    </a:moveTo>
                    <a:lnTo>
                      <a:pt x="1799254" y="0"/>
                    </a:lnTo>
                    <a:cubicBezTo>
                      <a:pt x="1814120" y="0"/>
                      <a:pt x="1828376" y="5905"/>
                      <a:pt x="1838888" y="16417"/>
                    </a:cubicBezTo>
                    <a:cubicBezTo>
                      <a:pt x="1849399" y="26928"/>
                      <a:pt x="1855305" y="41185"/>
                      <a:pt x="1855305" y="56050"/>
                    </a:cubicBezTo>
                    <a:lnTo>
                      <a:pt x="1855305" y="1058757"/>
                    </a:lnTo>
                    <a:cubicBezTo>
                      <a:pt x="1855305" y="1073622"/>
                      <a:pt x="1849399" y="1087879"/>
                      <a:pt x="1838888" y="1098390"/>
                    </a:cubicBezTo>
                    <a:cubicBezTo>
                      <a:pt x="1828376" y="1108902"/>
                      <a:pt x="1814120" y="1114807"/>
                      <a:pt x="1799254" y="1114807"/>
                    </a:cubicBezTo>
                    <a:lnTo>
                      <a:pt x="56050" y="1114807"/>
                    </a:lnTo>
                    <a:cubicBezTo>
                      <a:pt x="41185" y="1114807"/>
                      <a:pt x="26928" y="1108902"/>
                      <a:pt x="16417" y="1098390"/>
                    </a:cubicBezTo>
                    <a:cubicBezTo>
                      <a:pt x="5905" y="1087879"/>
                      <a:pt x="0" y="1073622"/>
                      <a:pt x="0" y="1058757"/>
                    </a:cubicBezTo>
                    <a:lnTo>
                      <a:pt x="0" y="56050"/>
                    </a:lnTo>
                    <a:cubicBezTo>
                      <a:pt x="0" y="41185"/>
                      <a:pt x="5905" y="26928"/>
                      <a:pt x="16417" y="16417"/>
                    </a:cubicBezTo>
                    <a:cubicBezTo>
                      <a:pt x="26928" y="5905"/>
                      <a:pt x="41185" y="0"/>
                      <a:pt x="56050" y="0"/>
                    </a:cubicBezTo>
                    <a:close/>
                  </a:path>
                </a:pathLst>
              </a:custGeom>
              <a:solidFill>
                <a:srgbClr val="898989"/>
              </a:solidFill>
              <a:ln w="9525">
                <a:solidFill>
                  <a:srgbClr val="7B7A7A"/>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439"/>
                  </a:lnSpc>
                </a:pPr>
                <a:endParaRPr/>
              </a:p>
            </p:txBody>
          </p:sp>
        </p:grpSp>
        <p:grpSp>
          <p:nvGrpSpPr>
            <p:cNvPr id="12" name="Group 12"/>
            <p:cNvGrpSpPr/>
            <p:nvPr/>
          </p:nvGrpSpPr>
          <p:grpSpPr>
            <a:xfrm>
              <a:off x="8202020" y="2337469"/>
              <a:ext cx="968772" cy="968772"/>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24242"/>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439"/>
                  </a:lnSpc>
                </a:pPr>
                <a:endParaRPr/>
              </a:p>
            </p:txBody>
          </p:sp>
        </p:grpSp>
        <p:sp>
          <p:nvSpPr>
            <p:cNvPr id="15" name="AutoShape 15"/>
            <p:cNvSpPr/>
            <p:nvPr/>
          </p:nvSpPr>
          <p:spPr>
            <a:xfrm rot="-5400000">
              <a:off x="71958" y="2745655"/>
              <a:ext cx="1261688" cy="0"/>
            </a:xfrm>
            <a:prstGeom prst="line">
              <a:avLst/>
            </a:prstGeom>
            <a:ln w="152400" cap="rnd">
              <a:solidFill>
                <a:srgbClr val="424242"/>
              </a:solidFill>
              <a:prstDash val="solid"/>
              <a:headEnd type="none" w="sm" len="sm"/>
              <a:tailEnd type="none" w="sm" len="sm"/>
            </a:ln>
          </p:spPr>
        </p:sp>
      </p:grpSp>
      <p:sp>
        <p:nvSpPr>
          <p:cNvPr id="16" name="TextBox 16"/>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GRE Prep</a:t>
            </a:r>
          </a:p>
        </p:txBody>
      </p:sp>
      <p:sp>
        <p:nvSpPr>
          <p:cNvPr id="17" name="TextBox 17"/>
          <p:cNvSpPr txBox="1"/>
          <p:nvPr/>
        </p:nvSpPr>
        <p:spPr>
          <a:xfrm>
            <a:off x="442106" y="9383585"/>
            <a:ext cx="438737" cy="406650"/>
          </a:xfrm>
          <a:prstGeom prst="rect">
            <a:avLst/>
          </a:prstGeom>
        </p:spPr>
        <p:txBody>
          <a:bodyPr wrap="square" lIns="0" tIns="0" rIns="0" bIns="0" rtlCol="0" anchor="t">
            <a:spAutoFit/>
          </a:bodyPr>
          <a:lstStyle/>
          <a:p>
            <a:pPr algn="ctr">
              <a:lnSpc>
                <a:spcPts val="3439"/>
              </a:lnSpc>
            </a:pPr>
            <a:r>
              <a:rPr lang="en-US" sz="2457" dirty="0">
                <a:solidFill>
                  <a:srgbClr val="3C3333"/>
                </a:solidFill>
                <a:latin typeface="Antic Bold"/>
              </a:rPr>
              <a:t>10</a:t>
            </a:r>
          </a:p>
        </p:txBody>
      </p:sp>
      <p:pic>
        <p:nvPicPr>
          <p:cNvPr id="19" name="Picture 18">
            <a:extLst>
              <a:ext uri="{FF2B5EF4-FFF2-40B4-BE49-F238E27FC236}">
                <a16:creationId xmlns:a16="http://schemas.microsoft.com/office/drawing/2014/main" id="{B335DB69-C5BC-3E35-ED9B-8CA874144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2692" y="3311480"/>
            <a:ext cx="4898449" cy="366404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904332" y="2605"/>
                <a:ext cx="1718445" cy="2605551"/>
              </a:xfrm>
              <a:custGeom>
                <a:avLst/>
                <a:gdLst/>
                <a:ahLst/>
                <a:cxnLst/>
                <a:rect l="l" t="t" r="r" b="b"/>
                <a:pathLst>
                  <a:path w="1718445" h="2605551">
                    <a:moveTo>
                      <a:pt x="506779" y="5259"/>
                    </a:moveTo>
                    <a:cubicBezTo>
                      <a:pt x="971475" y="57213"/>
                      <a:pt x="1370034" y="360316"/>
                      <a:pt x="1544239" y="794245"/>
                    </a:cubicBezTo>
                    <a:cubicBezTo>
                      <a:pt x="1718445" y="1228173"/>
                      <a:pt x="1640115" y="1722728"/>
                      <a:pt x="1340345" y="2081586"/>
                    </a:cubicBezTo>
                    <a:cubicBezTo>
                      <a:pt x="1040574" y="2440445"/>
                      <a:pt x="567858" y="2605551"/>
                      <a:pt x="109851" y="2511363"/>
                    </a:cubicBezTo>
                    <a:cubicBezTo>
                      <a:pt x="65235" y="2502396"/>
                      <a:pt x="28827" y="2470242"/>
                      <a:pt x="14414" y="2427076"/>
                    </a:cubicBezTo>
                    <a:cubicBezTo>
                      <a:pt x="0" y="2383911"/>
                      <a:pt x="9784" y="2336332"/>
                      <a:pt x="40062" y="2302357"/>
                    </a:cubicBezTo>
                    <a:cubicBezTo>
                      <a:pt x="70339" y="2268382"/>
                      <a:pt x="116480" y="2253204"/>
                      <a:pt x="161015" y="2262570"/>
                    </a:cubicBezTo>
                    <a:cubicBezTo>
                      <a:pt x="527420" y="2337919"/>
                      <a:pt x="905592" y="2205834"/>
                      <a:pt x="1145408" y="1918747"/>
                    </a:cubicBezTo>
                    <a:cubicBezTo>
                      <a:pt x="1385224" y="1631661"/>
                      <a:pt x="1447888" y="1236018"/>
                      <a:pt x="1308524" y="888875"/>
                    </a:cubicBezTo>
                    <a:cubicBezTo>
                      <a:pt x="1169160" y="541732"/>
                      <a:pt x="850313" y="299250"/>
                      <a:pt x="478557" y="257686"/>
                    </a:cubicBezTo>
                    <a:cubicBezTo>
                      <a:pt x="433308" y="252832"/>
                      <a:pt x="394115" y="224138"/>
                      <a:pt x="375819" y="182469"/>
                    </a:cubicBezTo>
                    <a:cubicBezTo>
                      <a:pt x="357522" y="140801"/>
                      <a:pt x="362919" y="92528"/>
                      <a:pt x="389966" y="55929"/>
                    </a:cubicBezTo>
                    <a:cubicBezTo>
                      <a:pt x="417013" y="19330"/>
                      <a:pt x="461576" y="0"/>
                      <a:pt x="506779" y="5259"/>
                    </a:cubicBezTo>
                    <a:close/>
                  </a:path>
                </a:pathLst>
              </a:custGeom>
              <a:solidFill>
                <a:srgbClr val="FCA311"/>
              </a:solidFill>
            </p:spPr>
          </p:sp>
        </p:grpSp>
      </p:grpSp>
      <p:sp>
        <p:nvSpPr>
          <p:cNvPr id="6" name="TextBox 6"/>
          <p:cNvSpPr txBox="1"/>
          <p:nvPr/>
        </p:nvSpPr>
        <p:spPr>
          <a:xfrm>
            <a:off x="1028700" y="2019618"/>
            <a:ext cx="12069176" cy="7718010"/>
          </a:xfrm>
          <a:prstGeom prst="rect">
            <a:avLst/>
          </a:prstGeom>
        </p:spPr>
        <p:txBody>
          <a:bodyPr lIns="0" tIns="0" rIns="0" bIns="0" rtlCol="0" anchor="t">
            <a:spAutoFit/>
          </a:bodyPr>
          <a:lstStyle/>
          <a:p>
            <a:pPr>
              <a:lnSpc>
                <a:spcPts val="5600"/>
              </a:lnSpc>
            </a:pPr>
            <a:r>
              <a:rPr lang="en-US" sz="3200" dirty="0">
                <a:solidFill>
                  <a:srgbClr val="000000"/>
                </a:solidFill>
                <a:latin typeface="Antic Italics"/>
              </a:rPr>
              <a:t>p.s. Google is your bestie! </a:t>
            </a:r>
          </a:p>
          <a:p>
            <a:pPr>
              <a:lnSpc>
                <a:spcPts val="5600"/>
              </a:lnSpc>
            </a:pPr>
            <a:r>
              <a:rPr lang="en-US" sz="3200" dirty="0">
                <a:solidFill>
                  <a:srgbClr val="000000"/>
                </a:solidFill>
                <a:latin typeface="Antic Bold"/>
              </a:rPr>
              <a:t>Q: How many programs should I apply to?</a:t>
            </a:r>
          </a:p>
          <a:p>
            <a:pPr>
              <a:lnSpc>
                <a:spcPts val="5600"/>
              </a:lnSpc>
            </a:pPr>
            <a:r>
              <a:rPr lang="en-US" sz="3200" dirty="0">
                <a:solidFill>
                  <a:srgbClr val="000000"/>
                </a:solidFill>
                <a:latin typeface="Antic"/>
              </a:rPr>
              <a:t>A: That is up to you! Keep in mind that FIT is what matters most. Gabby applied to 6, Enilda applied to 2, and we've heard of people applying up to 13.</a:t>
            </a:r>
          </a:p>
          <a:p>
            <a:pPr>
              <a:lnSpc>
                <a:spcPts val="5600"/>
              </a:lnSpc>
            </a:pPr>
            <a:endParaRPr lang="en-US" sz="3200" dirty="0">
              <a:solidFill>
                <a:srgbClr val="000000"/>
              </a:solidFill>
              <a:latin typeface="Antic"/>
            </a:endParaRPr>
          </a:p>
          <a:p>
            <a:pPr>
              <a:lnSpc>
                <a:spcPts val="5600"/>
              </a:lnSpc>
            </a:pPr>
            <a:r>
              <a:rPr lang="en-US" sz="3200" dirty="0">
                <a:solidFill>
                  <a:srgbClr val="000000"/>
                </a:solidFill>
                <a:latin typeface="Antic Bold"/>
              </a:rPr>
              <a:t>Q: What else should I think about? </a:t>
            </a:r>
          </a:p>
          <a:p>
            <a:pPr>
              <a:lnSpc>
                <a:spcPts val="5600"/>
              </a:lnSpc>
            </a:pPr>
            <a:r>
              <a:rPr lang="en-US" sz="3200" dirty="0">
                <a:solidFill>
                  <a:srgbClr val="000000"/>
                </a:solidFill>
                <a:latin typeface="Antic"/>
              </a:rPr>
              <a:t>A: Remember, applications can be costly and they take a lot of time to complete! Check your programs to see if they offer any financial assistance with their applications. </a:t>
            </a:r>
          </a:p>
          <a:p>
            <a:pPr>
              <a:lnSpc>
                <a:spcPts val="4480"/>
              </a:lnSpc>
            </a:pPr>
            <a:endParaRPr lang="en-US" sz="3200" dirty="0">
              <a:solidFill>
                <a:srgbClr val="000000"/>
              </a:solidFill>
              <a:latin typeface="Antic"/>
            </a:endParaRP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3948" y="2988948"/>
            <a:ext cx="3655352" cy="5157463"/>
          </a:xfrm>
          <a:prstGeom prst="rect">
            <a:avLst/>
          </a:prstGeom>
        </p:spPr>
      </p:pic>
      <p:sp>
        <p:nvSpPr>
          <p:cNvPr id="8" name="TextBox 8"/>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Searching programs</a:t>
            </a:r>
          </a:p>
        </p:txBody>
      </p:sp>
      <p:sp>
        <p:nvSpPr>
          <p:cNvPr id="9" name="TextBox 9"/>
          <p:cNvSpPr txBox="1"/>
          <p:nvPr/>
        </p:nvSpPr>
        <p:spPr>
          <a:xfrm>
            <a:off x="458180" y="9392566"/>
            <a:ext cx="405697" cy="413841"/>
          </a:xfrm>
          <a:prstGeom prst="rect">
            <a:avLst/>
          </a:prstGeom>
        </p:spPr>
        <p:txBody>
          <a:bodyPr wrap="square" lIns="0" tIns="0" rIns="0" bIns="0" rtlCol="0" anchor="t">
            <a:spAutoFit/>
          </a:bodyPr>
          <a:lstStyle/>
          <a:p>
            <a:pPr algn="ctr">
              <a:lnSpc>
                <a:spcPts val="3439"/>
              </a:lnSpc>
            </a:pPr>
            <a:r>
              <a:rPr lang="en-US" sz="2457">
                <a:solidFill>
                  <a:srgbClr val="3C3333"/>
                </a:solidFill>
                <a:latin typeface="Antic Bold"/>
              </a:rPr>
              <a:t>11</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577207" y="2605"/>
                <a:ext cx="2055406" cy="2626296"/>
              </a:xfrm>
              <a:custGeom>
                <a:avLst/>
                <a:gdLst/>
                <a:ahLst/>
                <a:cxnLst/>
                <a:rect l="l" t="t" r="r" b="b"/>
                <a:pathLst>
                  <a:path w="2055406" h="2626296">
                    <a:moveTo>
                      <a:pt x="833904" y="5259"/>
                    </a:moveTo>
                    <a:cubicBezTo>
                      <a:pt x="1346372" y="62555"/>
                      <a:pt x="1773324" y="424033"/>
                      <a:pt x="1914365" y="920031"/>
                    </a:cubicBezTo>
                    <a:cubicBezTo>
                      <a:pt x="2055406" y="1416029"/>
                      <a:pt x="1882535" y="1948072"/>
                      <a:pt x="1476890" y="2266441"/>
                    </a:cubicBezTo>
                    <a:cubicBezTo>
                      <a:pt x="1071245" y="2584809"/>
                      <a:pt x="513362" y="2626296"/>
                      <a:pt x="65089" y="2371428"/>
                    </a:cubicBezTo>
                    <a:cubicBezTo>
                      <a:pt x="25428" y="2349112"/>
                      <a:pt x="738" y="2307281"/>
                      <a:pt x="369" y="2261774"/>
                    </a:cubicBezTo>
                    <a:cubicBezTo>
                      <a:pt x="0" y="2216267"/>
                      <a:pt x="24008" y="2174041"/>
                      <a:pt x="63302" y="2151085"/>
                    </a:cubicBezTo>
                    <a:cubicBezTo>
                      <a:pt x="102596" y="2128129"/>
                      <a:pt x="151170" y="2127952"/>
                      <a:pt x="190630" y="2150621"/>
                    </a:cubicBezTo>
                    <a:cubicBezTo>
                      <a:pt x="549249" y="2354516"/>
                      <a:pt x="995555" y="2321327"/>
                      <a:pt x="1320071" y="2066631"/>
                    </a:cubicBezTo>
                    <a:cubicBezTo>
                      <a:pt x="1644586" y="1811936"/>
                      <a:pt x="1782883" y="1386302"/>
                      <a:pt x="1670051" y="989504"/>
                    </a:cubicBezTo>
                    <a:cubicBezTo>
                      <a:pt x="1557218" y="592705"/>
                      <a:pt x="1215656" y="303523"/>
                      <a:pt x="805682" y="257686"/>
                    </a:cubicBezTo>
                    <a:cubicBezTo>
                      <a:pt x="760433" y="252832"/>
                      <a:pt x="721240" y="224138"/>
                      <a:pt x="702944" y="182469"/>
                    </a:cubicBezTo>
                    <a:cubicBezTo>
                      <a:pt x="684647" y="140801"/>
                      <a:pt x="690044" y="92528"/>
                      <a:pt x="717091" y="55929"/>
                    </a:cubicBezTo>
                    <a:cubicBezTo>
                      <a:pt x="744138" y="19330"/>
                      <a:pt x="788701" y="0"/>
                      <a:pt x="833904" y="5259"/>
                    </a:cubicBezTo>
                    <a:close/>
                  </a:path>
                </a:pathLst>
              </a:custGeom>
              <a:solidFill>
                <a:srgbClr val="FCA311"/>
              </a:solidFill>
            </p:spPr>
          </p:sp>
        </p:gr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98077" y="6082143"/>
            <a:ext cx="2966336" cy="4204857"/>
          </a:xfrm>
          <a:prstGeom prst="rect">
            <a:avLst/>
          </a:prstGeom>
        </p:spPr>
      </p:pic>
      <p:sp>
        <p:nvSpPr>
          <p:cNvPr id="7" name="TextBox 7"/>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Finding an advisor (PhD programs)</a:t>
            </a:r>
          </a:p>
        </p:txBody>
      </p:sp>
      <p:sp>
        <p:nvSpPr>
          <p:cNvPr id="8" name="TextBox 8"/>
          <p:cNvSpPr txBox="1"/>
          <p:nvPr/>
        </p:nvSpPr>
        <p:spPr>
          <a:xfrm>
            <a:off x="495606" y="9396794"/>
            <a:ext cx="330845"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12</a:t>
            </a:r>
          </a:p>
        </p:txBody>
      </p:sp>
      <p:sp>
        <p:nvSpPr>
          <p:cNvPr id="9" name="TextBox 9"/>
          <p:cNvSpPr txBox="1"/>
          <p:nvPr/>
        </p:nvSpPr>
        <p:spPr>
          <a:xfrm>
            <a:off x="1028700" y="2295434"/>
            <a:ext cx="7243335" cy="5773595"/>
          </a:xfrm>
          <a:prstGeom prst="rect">
            <a:avLst/>
          </a:prstGeom>
        </p:spPr>
        <p:txBody>
          <a:bodyPr lIns="0" tIns="0" rIns="0" bIns="0" rtlCol="0" anchor="t">
            <a:spAutoFit/>
          </a:bodyPr>
          <a:lstStyle/>
          <a:p>
            <a:pPr>
              <a:lnSpc>
                <a:spcPts val="4280"/>
              </a:lnSpc>
            </a:pPr>
            <a:r>
              <a:rPr lang="en-US" sz="2000" dirty="0">
                <a:solidFill>
                  <a:srgbClr val="000000"/>
                </a:solidFill>
                <a:latin typeface="Antic Bold"/>
              </a:rPr>
              <a:t>Should have similar/ overlapping research interests for the following reasons: </a:t>
            </a:r>
          </a:p>
          <a:p>
            <a:pPr marL="431801" lvl="1" indent="-215900">
              <a:lnSpc>
                <a:spcPts val="4280"/>
              </a:lnSpc>
              <a:buFont typeface="Arial"/>
              <a:buChar char="•"/>
            </a:pPr>
            <a:r>
              <a:rPr lang="en-US" sz="2000" dirty="0">
                <a:solidFill>
                  <a:srgbClr val="000000"/>
                </a:solidFill>
                <a:latin typeface="Antic"/>
              </a:rPr>
              <a:t>Appling to a PhD program is like applying to work for a job with a specific person </a:t>
            </a:r>
          </a:p>
          <a:p>
            <a:pPr marL="431801" lvl="1" indent="-215900">
              <a:lnSpc>
                <a:spcPts val="4280"/>
              </a:lnSpc>
              <a:buFont typeface="Arial"/>
              <a:buChar char="•"/>
            </a:pPr>
            <a:r>
              <a:rPr lang="en-US" sz="2000" dirty="0">
                <a:solidFill>
                  <a:srgbClr val="000000"/>
                </a:solidFill>
                <a:latin typeface="Antic"/>
              </a:rPr>
              <a:t>You are going to be in their laboratory doing research with them or for them </a:t>
            </a:r>
          </a:p>
          <a:p>
            <a:pPr marL="431801" lvl="1" indent="-215900">
              <a:lnSpc>
                <a:spcPts val="4280"/>
              </a:lnSpc>
              <a:buFont typeface="Arial"/>
              <a:buChar char="•"/>
            </a:pPr>
            <a:r>
              <a:rPr lang="en-US" sz="2000" dirty="0">
                <a:solidFill>
                  <a:srgbClr val="000000"/>
                </a:solidFill>
                <a:latin typeface="Antic"/>
              </a:rPr>
              <a:t>They will be your mentor and ensure that you are meeting your program milestones </a:t>
            </a:r>
          </a:p>
          <a:p>
            <a:pPr marL="431801" lvl="1" indent="-215900">
              <a:lnSpc>
                <a:spcPts val="4280"/>
              </a:lnSpc>
              <a:buFont typeface="Arial"/>
              <a:buChar char="•"/>
            </a:pPr>
            <a:r>
              <a:rPr lang="en-US" sz="2000" dirty="0">
                <a:solidFill>
                  <a:srgbClr val="000000"/>
                </a:solidFill>
                <a:latin typeface="Antic Bold"/>
              </a:rPr>
              <a:t>We recommend having at least 2 potential advisors in mind if the program requires a thesis or dissertation.</a:t>
            </a:r>
          </a:p>
          <a:p>
            <a:pPr>
              <a:lnSpc>
                <a:spcPts val="2430"/>
              </a:lnSpc>
            </a:pPr>
            <a:endParaRPr lang="en-US" sz="2000" dirty="0">
              <a:solidFill>
                <a:srgbClr val="000000"/>
              </a:solidFill>
              <a:latin typeface="Antic Bold"/>
            </a:endParaRPr>
          </a:p>
        </p:txBody>
      </p:sp>
      <p:sp>
        <p:nvSpPr>
          <p:cNvPr id="10" name="TextBox 10"/>
          <p:cNvSpPr txBox="1"/>
          <p:nvPr/>
        </p:nvSpPr>
        <p:spPr>
          <a:xfrm>
            <a:off x="9678054" y="2295434"/>
            <a:ext cx="7581246" cy="5724942"/>
          </a:xfrm>
          <a:prstGeom prst="rect">
            <a:avLst/>
          </a:prstGeom>
        </p:spPr>
        <p:txBody>
          <a:bodyPr lIns="0" tIns="0" rIns="0" bIns="0" rtlCol="0" anchor="t">
            <a:spAutoFit/>
          </a:bodyPr>
          <a:lstStyle/>
          <a:p>
            <a:pPr>
              <a:lnSpc>
                <a:spcPts val="4280"/>
              </a:lnSpc>
            </a:pPr>
            <a:r>
              <a:rPr lang="en-US" sz="2000">
                <a:solidFill>
                  <a:srgbClr val="000000"/>
                </a:solidFill>
                <a:latin typeface="Antic Bold"/>
              </a:rPr>
              <a:t>How should I reach out to a potential advisor? </a:t>
            </a:r>
          </a:p>
          <a:p>
            <a:pPr marL="431801" lvl="1" indent="-215900">
              <a:lnSpc>
                <a:spcPts val="4280"/>
              </a:lnSpc>
              <a:buFont typeface="Arial"/>
              <a:buChar char="•"/>
            </a:pPr>
            <a:r>
              <a:rPr lang="en-US" sz="2000">
                <a:solidFill>
                  <a:srgbClr val="000000"/>
                </a:solidFill>
                <a:latin typeface="Antic"/>
              </a:rPr>
              <a:t>Email! </a:t>
            </a:r>
          </a:p>
          <a:p>
            <a:pPr marL="863601" lvl="2" indent="-287867">
              <a:lnSpc>
                <a:spcPts val="4280"/>
              </a:lnSpc>
              <a:buFont typeface="Arial"/>
              <a:buChar char="⚬"/>
            </a:pPr>
            <a:r>
              <a:rPr lang="en-US" sz="2000">
                <a:solidFill>
                  <a:srgbClr val="000000"/>
                </a:solidFill>
                <a:latin typeface="Antic"/>
              </a:rPr>
              <a:t>Read some of their research articles (e.g., on Google Scholar) to have an idea of what they are currently working on  </a:t>
            </a:r>
          </a:p>
          <a:p>
            <a:pPr marL="863601" lvl="2" indent="-287867">
              <a:lnSpc>
                <a:spcPts val="4280"/>
              </a:lnSpc>
              <a:buFont typeface="Arial"/>
              <a:buChar char="⚬"/>
            </a:pPr>
            <a:r>
              <a:rPr lang="en-US" sz="2000">
                <a:solidFill>
                  <a:srgbClr val="000000"/>
                </a:solidFill>
                <a:latin typeface="Antic"/>
              </a:rPr>
              <a:t>Introduce yourself and share your research interest </a:t>
            </a:r>
          </a:p>
          <a:p>
            <a:pPr marL="863601" lvl="2" indent="-287867">
              <a:lnSpc>
                <a:spcPts val="4280"/>
              </a:lnSpc>
              <a:buFont typeface="Arial"/>
              <a:buChar char="⚬"/>
            </a:pPr>
            <a:r>
              <a:rPr lang="en-US" sz="2000">
                <a:solidFill>
                  <a:srgbClr val="000000"/>
                </a:solidFill>
                <a:latin typeface="Antic"/>
              </a:rPr>
              <a:t>Show interest in their work! Ask questions.</a:t>
            </a:r>
          </a:p>
          <a:p>
            <a:pPr marL="863601" lvl="2" indent="-287867">
              <a:lnSpc>
                <a:spcPts val="4280"/>
              </a:lnSpc>
              <a:buFont typeface="Arial"/>
              <a:buChar char="⚬"/>
            </a:pPr>
            <a:r>
              <a:rPr lang="en-US" sz="2000">
                <a:solidFill>
                  <a:srgbClr val="000000"/>
                </a:solidFill>
                <a:latin typeface="Antic"/>
              </a:rPr>
              <a:t>Mention how their work relates to your interest  </a:t>
            </a:r>
          </a:p>
          <a:p>
            <a:pPr marL="863601" lvl="2" indent="-287867">
              <a:lnSpc>
                <a:spcPts val="4280"/>
              </a:lnSpc>
              <a:buFont typeface="Arial"/>
              <a:buChar char="⚬"/>
            </a:pPr>
            <a:r>
              <a:rPr lang="en-US" sz="2000">
                <a:solidFill>
                  <a:srgbClr val="000000"/>
                </a:solidFill>
                <a:latin typeface="Antic"/>
              </a:rPr>
              <a:t>Ask if they considering taking a new grad student  </a:t>
            </a:r>
          </a:p>
          <a:p>
            <a:pPr marL="863601" lvl="2" indent="-287867">
              <a:lnSpc>
                <a:spcPts val="4280"/>
              </a:lnSpc>
              <a:buFont typeface="Arial"/>
              <a:buChar char="⚬"/>
            </a:pPr>
            <a:r>
              <a:rPr lang="en-US" sz="2000">
                <a:solidFill>
                  <a:srgbClr val="000000"/>
                </a:solidFill>
                <a:latin typeface="Antic"/>
              </a:rPr>
              <a:t>Include CV or Resume in your email </a:t>
            </a:r>
          </a:p>
          <a:p>
            <a:pPr>
              <a:lnSpc>
                <a:spcPts val="3888"/>
              </a:lnSpc>
            </a:pPr>
            <a:endParaRPr lang="en-US" sz="2000">
              <a:solidFill>
                <a:srgbClr val="000000"/>
              </a:solidFill>
              <a:latin typeface="Antic"/>
            </a:endParaRPr>
          </a:p>
          <a:p>
            <a:pPr>
              <a:lnSpc>
                <a:spcPts val="2544"/>
              </a:lnSpc>
            </a:pPr>
            <a:endParaRPr lang="en-US" sz="2000">
              <a:solidFill>
                <a:srgbClr val="000000"/>
              </a:solidFill>
              <a:latin typeface="Antic"/>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290474" y="2605"/>
                <a:ext cx="2327513" cy="2656213"/>
              </a:xfrm>
              <a:custGeom>
                <a:avLst/>
                <a:gdLst/>
                <a:ahLst/>
                <a:cxnLst/>
                <a:rect l="l" t="t" r="r" b="b"/>
                <a:pathLst>
                  <a:path w="2327513" h="2656213">
                    <a:moveTo>
                      <a:pt x="1120637" y="5259"/>
                    </a:moveTo>
                    <a:cubicBezTo>
                      <a:pt x="1681646" y="67982"/>
                      <a:pt x="2133918" y="493480"/>
                      <a:pt x="2230716" y="1049623"/>
                    </a:cubicBezTo>
                    <a:cubicBezTo>
                      <a:pt x="2327513" y="1605766"/>
                      <a:pt x="2045601" y="2159050"/>
                      <a:pt x="1538775" y="2407632"/>
                    </a:cubicBezTo>
                    <a:cubicBezTo>
                      <a:pt x="1031950" y="2656214"/>
                      <a:pt x="421876" y="2540419"/>
                      <a:pt x="41379" y="2123421"/>
                    </a:cubicBezTo>
                    <a:cubicBezTo>
                      <a:pt x="10555" y="2089942"/>
                      <a:pt x="0" y="2042528"/>
                      <a:pt x="13712" y="1999135"/>
                    </a:cubicBezTo>
                    <a:cubicBezTo>
                      <a:pt x="27423" y="1955741"/>
                      <a:pt x="63304" y="1923000"/>
                      <a:pt x="107769" y="1913310"/>
                    </a:cubicBezTo>
                    <a:cubicBezTo>
                      <a:pt x="152234" y="1903620"/>
                      <a:pt x="198485" y="1918462"/>
                      <a:pt x="229009" y="1952216"/>
                    </a:cubicBezTo>
                    <a:cubicBezTo>
                      <a:pt x="533406" y="2285815"/>
                      <a:pt x="1021465" y="2378450"/>
                      <a:pt x="1426925" y="2179584"/>
                    </a:cubicBezTo>
                    <a:cubicBezTo>
                      <a:pt x="1832386" y="1980719"/>
                      <a:pt x="2057916" y="1538092"/>
                      <a:pt x="1980478" y="1093177"/>
                    </a:cubicBezTo>
                    <a:cubicBezTo>
                      <a:pt x="1903039" y="648263"/>
                      <a:pt x="1541222" y="307864"/>
                      <a:pt x="1092415" y="257686"/>
                    </a:cubicBezTo>
                    <a:cubicBezTo>
                      <a:pt x="1047166" y="252832"/>
                      <a:pt x="1007973" y="224138"/>
                      <a:pt x="989677" y="182469"/>
                    </a:cubicBezTo>
                    <a:cubicBezTo>
                      <a:pt x="971380" y="140801"/>
                      <a:pt x="976777" y="92528"/>
                      <a:pt x="1003824" y="55929"/>
                    </a:cubicBezTo>
                    <a:cubicBezTo>
                      <a:pt x="1030871" y="19330"/>
                      <a:pt x="1075434" y="0"/>
                      <a:pt x="1120637" y="5259"/>
                    </a:cubicBezTo>
                    <a:close/>
                  </a:path>
                </a:pathLst>
              </a:custGeom>
              <a:solidFill>
                <a:srgbClr val="FCA311"/>
              </a:solidFill>
            </p:spPr>
          </p:sp>
        </p:grpSp>
      </p:grpSp>
      <p:pic>
        <p:nvPicPr>
          <p:cNvPr id="6" name="Picture 6"/>
          <p:cNvPicPr>
            <a:picLocks noChangeAspect="1"/>
          </p:cNvPicPr>
          <p:nvPr/>
        </p:nvPicPr>
        <p:blipFill>
          <a:blip r:embed="rId2"/>
          <a:srcRect/>
          <a:stretch>
            <a:fillRect/>
          </a:stretch>
        </p:blipFill>
        <p:spPr>
          <a:xfrm>
            <a:off x="1028700" y="7857586"/>
            <a:ext cx="16230600" cy="1400714"/>
          </a:xfrm>
          <a:prstGeom prst="rect">
            <a:avLst/>
          </a:prstGeom>
        </p:spPr>
      </p:pic>
      <p:sp>
        <p:nvSpPr>
          <p:cNvPr id="7" name="TextBox 7"/>
          <p:cNvSpPr txBox="1"/>
          <p:nvPr/>
        </p:nvSpPr>
        <p:spPr>
          <a:xfrm>
            <a:off x="1028700" y="2060485"/>
            <a:ext cx="10782299" cy="5686685"/>
          </a:xfrm>
          <a:prstGeom prst="rect">
            <a:avLst/>
          </a:prstGeom>
        </p:spPr>
        <p:txBody>
          <a:bodyPr wrap="square" lIns="0" tIns="0" rIns="0" bIns="0" rtlCol="0" anchor="t">
            <a:spAutoFit/>
          </a:bodyPr>
          <a:lstStyle/>
          <a:p>
            <a:pPr marL="507288" lvl="1" indent="-253644">
              <a:lnSpc>
                <a:spcPts val="5028"/>
              </a:lnSpc>
              <a:buFont typeface="Arial"/>
              <a:buChar char="•"/>
            </a:pPr>
            <a:r>
              <a:rPr lang="en-US" sz="2000" dirty="0">
                <a:solidFill>
                  <a:srgbClr val="000000"/>
                </a:solidFill>
                <a:latin typeface="Antic"/>
              </a:rPr>
              <a:t>The best app organization system is the one that you use consistently! </a:t>
            </a:r>
          </a:p>
          <a:p>
            <a:pPr marL="507288" lvl="1" indent="-253644">
              <a:lnSpc>
                <a:spcPts val="5028"/>
              </a:lnSpc>
              <a:buFont typeface="Arial"/>
              <a:buChar char="•"/>
            </a:pPr>
            <a:r>
              <a:rPr lang="en-US" sz="2000" dirty="0">
                <a:solidFill>
                  <a:srgbClr val="000000"/>
                </a:solidFill>
                <a:latin typeface="Antic"/>
              </a:rPr>
              <a:t>We used spreadsheets (see an example from our workshop repo below).</a:t>
            </a:r>
          </a:p>
          <a:p>
            <a:pPr marL="507288" lvl="1" indent="-253644">
              <a:lnSpc>
                <a:spcPts val="5028"/>
              </a:lnSpc>
              <a:buFont typeface="Arial"/>
              <a:buChar char="•"/>
            </a:pPr>
            <a:r>
              <a:rPr lang="en-US" sz="2000" dirty="0">
                <a:solidFill>
                  <a:srgbClr val="000000"/>
                </a:solidFill>
                <a:latin typeface="Antic"/>
              </a:rPr>
              <a:t>There are different app timelines you can use but choose one that works with your needs. </a:t>
            </a:r>
          </a:p>
          <a:p>
            <a:pPr marL="507288" lvl="1" indent="-253644">
              <a:lnSpc>
                <a:spcPts val="5028"/>
              </a:lnSpc>
              <a:buFont typeface="Arial"/>
              <a:buChar char="•"/>
            </a:pPr>
            <a:r>
              <a:rPr lang="en-US" sz="2000" dirty="0">
                <a:solidFill>
                  <a:srgbClr val="000000"/>
                </a:solidFill>
                <a:latin typeface="Antic Bold"/>
              </a:rPr>
              <a:t>Tips</a:t>
            </a:r>
          </a:p>
          <a:p>
            <a:pPr marL="1014577" lvl="2" indent="-338192">
              <a:lnSpc>
                <a:spcPts val="5028"/>
              </a:lnSpc>
              <a:buFont typeface="Arial"/>
              <a:buChar char="⚬"/>
            </a:pPr>
            <a:r>
              <a:rPr lang="en-US" sz="2000" dirty="0">
                <a:solidFill>
                  <a:srgbClr val="000000"/>
                </a:solidFill>
                <a:latin typeface="Antic"/>
              </a:rPr>
              <a:t>Plan early!</a:t>
            </a:r>
          </a:p>
          <a:p>
            <a:pPr marL="1014577" lvl="2" indent="-338192">
              <a:lnSpc>
                <a:spcPts val="5028"/>
              </a:lnSpc>
              <a:buFont typeface="Arial"/>
              <a:buChar char="⚬"/>
            </a:pPr>
            <a:r>
              <a:rPr lang="en-US" sz="2000" dirty="0">
                <a:solidFill>
                  <a:srgbClr val="000000"/>
                </a:solidFill>
                <a:latin typeface="Antic"/>
              </a:rPr>
              <a:t>Reach out to recommenders early.</a:t>
            </a:r>
          </a:p>
          <a:p>
            <a:pPr marL="1014577" lvl="2" indent="-338192">
              <a:lnSpc>
                <a:spcPts val="5028"/>
              </a:lnSpc>
              <a:buFont typeface="Arial"/>
              <a:buChar char="⚬"/>
            </a:pPr>
            <a:r>
              <a:rPr lang="en-US" sz="2000" dirty="0">
                <a:solidFill>
                  <a:srgbClr val="000000"/>
                </a:solidFill>
                <a:latin typeface="Antic"/>
              </a:rPr>
              <a:t>Give yourself enough time to prep and take the GRE. </a:t>
            </a:r>
          </a:p>
          <a:p>
            <a:pPr marL="1014577" lvl="2" indent="-338192">
              <a:lnSpc>
                <a:spcPts val="5028"/>
              </a:lnSpc>
              <a:buFont typeface="Arial"/>
              <a:buChar char="⚬"/>
            </a:pPr>
            <a:r>
              <a:rPr lang="en-US" sz="2000" dirty="0">
                <a:solidFill>
                  <a:srgbClr val="000000"/>
                </a:solidFill>
                <a:latin typeface="Antic"/>
              </a:rPr>
              <a:t>It is never too late to start but be mindful of deadlines and of everyone’s time! </a:t>
            </a:r>
          </a:p>
          <a:p>
            <a:pPr>
              <a:lnSpc>
                <a:spcPts val="5028"/>
              </a:lnSpc>
            </a:pPr>
            <a:endParaRPr lang="en-US" sz="2349" dirty="0">
              <a:solidFill>
                <a:srgbClr val="000000"/>
              </a:solidFill>
              <a:latin typeface="Antic"/>
            </a:endParaRPr>
          </a:p>
        </p:txBody>
      </p:sp>
      <p:sp>
        <p:nvSpPr>
          <p:cNvPr id="8" name="TextBox 8"/>
          <p:cNvSpPr txBox="1"/>
          <p:nvPr/>
        </p:nvSpPr>
        <p:spPr>
          <a:xfrm>
            <a:off x="1028700" y="819150"/>
            <a:ext cx="13903086"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Apps: Planning &amp; Management</a:t>
            </a:r>
          </a:p>
        </p:txBody>
      </p:sp>
      <p:sp>
        <p:nvSpPr>
          <p:cNvPr id="9" name="TextBox 9"/>
          <p:cNvSpPr txBox="1"/>
          <p:nvPr/>
        </p:nvSpPr>
        <p:spPr>
          <a:xfrm>
            <a:off x="497467" y="9396794"/>
            <a:ext cx="327124"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13</a:t>
            </a:r>
          </a:p>
        </p:txBody>
      </p:sp>
      <p:grpSp>
        <p:nvGrpSpPr>
          <p:cNvPr id="10" name="Group 10"/>
          <p:cNvGrpSpPr/>
          <p:nvPr/>
        </p:nvGrpSpPr>
        <p:grpSpPr>
          <a:xfrm>
            <a:off x="12406988" y="2628900"/>
            <a:ext cx="5049595" cy="3657326"/>
            <a:chOff x="0" y="0"/>
            <a:chExt cx="6732793" cy="4876435"/>
          </a:xfrm>
        </p:grpSpPr>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8986" y="0"/>
              <a:ext cx="4234821" cy="4234821"/>
            </a:xfrm>
            <a:prstGeom prst="rect">
              <a:avLst/>
            </a:prstGeom>
          </p:spPr>
        </p:pic>
        <p:sp>
          <p:nvSpPr>
            <p:cNvPr id="12" name="TextBox 12"/>
            <p:cNvSpPr txBox="1"/>
            <p:nvPr/>
          </p:nvSpPr>
          <p:spPr>
            <a:xfrm>
              <a:off x="0" y="4311193"/>
              <a:ext cx="6732793" cy="565243"/>
            </a:xfrm>
            <a:prstGeom prst="rect">
              <a:avLst/>
            </a:prstGeom>
          </p:spPr>
          <p:txBody>
            <a:bodyPr lIns="0" tIns="0" rIns="0" bIns="0" rtlCol="0" anchor="t">
              <a:spAutoFit/>
            </a:bodyPr>
            <a:lstStyle/>
            <a:p>
              <a:pPr algn="ctr">
                <a:lnSpc>
                  <a:spcPts val="4053"/>
                </a:lnSpc>
              </a:pPr>
              <a:r>
                <a:rPr lang="en-US" sz="1894">
                  <a:solidFill>
                    <a:srgbClr val="000000"/>
                  </a:solidFill>
                  <a:latin typeface="Antic Italics"/>
                </a:rPr>
                <a:t>Timeline from the Yale Office of Career Strategy</a:t>
              </a:r>
            </a:p>
          </p:txBody>
        </p: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94273" y="2605"/>
                <a:ext cx="2484318" cy="2648895"/>
              </a:xfrm>
              <a:custGeom>
                <a:avLst/>
                <a:gdLst/>
                <a:ahLst/>
                <a:cxnLst/>
                <a:rect l="l" t="t" r="r" b="b"/>
                <a:pathLst>
                  <a:path w="2484318" h="2648895">
                    <a:moveTo>
                      <a:pt x="1316838" y="5259"/>
                    </a:moveTo>
                    <a:cubicBezTo>
                      <a:pt x="1927243" y="73504"/>
                      <a:pt x="2401333" y="568796"/>
                      <a:pt x="2442826" y="1181601"/>
                    </a:cubicBezTo>
                    <a:cubicBezTo>
                      <a:pt x="2484318" y="1794405"/>
                      <a:pt x="2081320" y="2349084"/>
                      <a:pt x="1485687" y="2498989"/>
                    </a:cubicBezTo>
                    <a:cubicBezTo>
                      <a:pt x="890053" y="2648895"/>
                      <a:pt x="272500" y="2351061"/>
                      <a:pt x="18970" y="1791621"/>
                    </a:cubicBezTo>
                    <a:cubicBezTo>
                      <a:pt x="0" y="1750255"/>
                      <a:pt x="4613" y="1701901"/>
                      <a:pt x="31063" y="1664868"/>
                    </a:cubicBezTo>
                    <a:cubicBezTo>
                      <a:pt x="57513" y="1627835"/>
                      <a:pt x="101755" y="1607785"/>
                      <a:pt x="147038" y="1612309"/>
                    </a:cubicBezTo>
                    <a:cubicBezTo>
                      <a:pt x="192321" y="1616834"/>
                      <a:pt x="231722" y="1645242"/>
                      <a:pt x="250321" y="1686776"/>
                    </a:cubicBezTo>
                    <a:cubicBezTo>
                      <a:pt x="453146" y="2134328"/>
                      <a:pt x="947188" y="2372595"/>
                      <a:pt x="1423695" y="2252671"/>
                    </a:cubicBezTo>
                    <a:cubicBezTo>
                      <a:pt x="1900202" y="2132746"/>
                      <a:pt x="2222600" y="1689003"/>
                      <a:pt x="2189406" y="1198759"/>
                    </a:cubicBezTo>
                    <a:cubicBezTo>
                      <a:pt x="2156212" y="708516"/>
                      <a:pt x="1776939" y="312282"/>
                      <a:pt x="1288616" y="257686"/>
                    </a:cubicBezTo>
                    <a:cubicBezTo>
                      <a:pt x="1243367" y="252832"/>
                      <a:pt x="1204174" y="224138"/>
                      <a:pt x="1185878" y="182469"/>
                    </a:cubicBezTo>
                    <a:cubicBezTo>
                      <a:pt x="1167581" y="140801"/>
                      <a:pt x="1172978" y="92528"/>
                      <a:pt x="1200025" y="55929"/>
                    </a:cubicBezTo>
                    <a:cubicBezTo>
                      <a:pt x="1227072" y="19330"/>
                      <a:pt x="1271635" y="0"/>
                      <a:pt x="1316838" y="5259"/>
                    </a:cubicBezTo>
                    <a:close/>
                  </a:path>
                </a:pathLst>
              </a:custGeom>
              <a:solidFill>
                <a:srgbClr val="FCA311"/>
              </a:solidFill>
            </p:spPr>
          </p:sp>
        </p:grpSp>
      </p:grpSp>
      <p:grpSp>
        <p:nvGrpSpPr>
          <p:cNvPr id="6" name="Group 6"/>
          <p:cNvGrpSpPr/>
          <p:nvPr/>
        </p:nvGrpSpPr>
        <p:grpSpPr>
          <a:xfrm>
            <a:off x="1028700" y="2357276"/>
            <a:ext cx="4354066" cy="6901024"/>
            <a:chOff x="0" y="0"/>
            <a:chExt cx="1146750" cy="1817554"/>
          </a:xfrm>
        </p:grpSpPr>
        <p:sp>
          <p:nvSpPr>
            <p:cNvPr id="7" name="Freeform 7"/>
            <p:cNvSpPr/>
            <p:nvPr/>
          </p:nvSpPr>
          <p:spPr>
            <a:xfrm>
              <a:off x="0" y="0"/>
              <a:ext cx="1146750" cy="1817554"/>
            </a:xfrm>
            <a:custGeom>
              <a:avLst/>
              <a:gdLst/>
              <a:ahLst/>
              <a:cxnLst/>
              <a:rect l="l" t="t" r="r" b="b"/>
              <a:pathLst>
                <a:path w="1146750" h="1817554">
                  <a:moveTo>
                    <a:pt x="90683" y="0"/>
                  </a:moveTo>
                  <a:lnTo>
                    <a:pt x="1056067" y="0"/>
                  </a:lnTo>
                  <a:cubicBezTo>
                    <a:pt x="1080118" y="0"/>
                    <a:pt x="1103183" y="9554"/>
                    <a:pt x="1120190" y="26560"/>
                  </a:cubicBezTo>
                  <a:cubicBezTo>
                    <a:pt x="1137196" y="43567"/>
                    <a:pt x="1146750" y="66632"/>
                    <a:pt x="1146750" y="90683"/>
                  </a:cubicBezTo>
                  <a:lnTo>
                    <a:pt x="1146750" y="1726871"/>
                  </a:lnTo>
                  <a:cubicBezTo>
                    <a:pt x="1146750" y="1750922"/>
                    <a:pt x="1137196" y="1773987"/>
                    <a:pt x="1120190" y="1790993"/>
                  </a:cubicBezTo>
                  <a:cubicBezTo>
                    <a:pt x="1103183" y="1808000"/>
                    <a:pt x="1080118" y="1817554"/>
                    <a:pt x="1056067" y="1817554"/>
                  </a:cubicBezTo>
                  <a:lnTo>
                    <a:pt x="90683" y="1817554"/>
                  </a:lnTo>
                  <a:cubicBezTo>
                    <a:pt x="66632" y="1817554"/>
                    <a:pt x="43567" y="1808000"/>
                    <a:pt x="26560" y="1790993"/>
                  </a:cubicBezTo>
                  <a:cubicBezTo>
                    <a:pt x="9554" y="1773987"/>
                    <a:pt x="0" y="1750922"/>
                    <a:pt x="0" y="1726871"/>
                  </a:cubicBezTo>
                  <a:lnTo>
                    <a:pt x="0" y="90683"/>
                  </a:lnTo>
                  <a:cubicBezTo>
                    <a:pt x="0" y="66632"/>
                    <a:pt x="9554" y="43567"/>
                    <a:pt x="26560" y="26560"/>
                  </a:cubicBezTo>
                  <a:cubicBezTo>
                    <a:pt x="43567" y="9554"/>
                    <a:pt x="66632" y="0"/>
                    <a:pt x="90683" y="0"/>
                  </a:cubicBezTo>
                  <a:close/>
                </a:path>
              </a:pathLst>
            </a:custGeom>
            <a:solidFill>
              <a:srgbClr val="E0E0E0"/>
            </a:solidFill>
            <a:ln w="47625">
              <a:solidFill>
                <a:srgbClr val="FF9E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39"/>
                </a:lnSpc>
              </a:pPr>
              <a:endParaRPr/>
            </a:p>
          </p:txBody>
        </p:sp>
      </p:grpSp>
      <p:sp>
        <p:nvSpPr>
          <p:cNvPr id="9" name="TextBox 9"/>
          <p:cNvSpPr txBox="1"/>
          <p:nvPr/>
        </p:nvSpPr>
        <p:spPr>
          <a:xfrm>
            <a:off x="1028700" y="857250"/>
            <a:ext cx="17188916" cy="864234"/>
          </a:xfrm>
          <a:prstGeom prst="rect">
            <a:avLst/>
          </a:prstGeom>
        </p:spPr>
        <p:txBody>
          <a:bodyPr lIns="0" tIns="0" rIns="0" bIns="0" rtlCol="0" anchor="t">
            <a:spAutoFit/>
          </a:bodyPr>
          <a:lstStyle/>
          <a:p>
            <a:pPr>
              <a:lnSpc>
                <a:spcPts val="6440"/>
              </a:lnSpc>
            </a:pPr>
            <a:r>
              <a:rPr lang="en-US" sz="4600" spc="749">
                <a:solidFill>
                  <a:srgbClr val="000000"/>
                </a:solidFill>
                <a:latin typeface="Luciole"/>
              </a:rPr>
              <a:t>Funding: Scholarships/Fellowships/Grants</a:t>
            </a:r>
          </a:p>
        </p:txBody>
      </p:sp>
      <p:sp>
        <p:nvSpPr>
          <p:cNvPr id="10" name="TextBox 10"/>
          <p:cNvSpPr txBox="1"/>
          <p:nvPr/>
        </p:nvSpPr>
        <p:spPr>
          <a:xfrm>
            <a:off x="491067" y="9396794"/>
            <a:ext cx="33992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14</a:t>
            </a:r>
          </a:p>
        </p:txBody>
      </p:sp>
      <p:grpSp>
        <p:nvGrpSpPr>
          <p:cNvPr id="11" name="Group 11"/>
          <p:cNvGrpSpPr/>
          <p:nvPr/>
        </p:nvGrpSpPr>
        <p:grpSpPr>
          <a:xfrm>
            <a:off x="6966967" y="2357276"/>
            <a:ext cx="4354066" cy="6901024"/>
            <a:chOff x="0" y="0"/>
            <a:chExt cx="1146750" cy="1817554"/>
          </a:xfrm>
        </p:grpSpPr>
        <p:sp>
          <p:nvSpPr>
            <p:cNvPr id="12" name="Freeform 12"/>
            <p:cNvSpPr/>
            <p:nvPr/>
          </p:nvSpPr>
          <p:spPr>
            <a:xfrm>
              <a:off x="0" y="0"/>
              <a:ext cx="1146750" cy="1817554"/>
            </a:xfrm>
            <a:custGeom>
              <a:avLst/>
              <a:gdLst/>
              <a:ahLst/>
              <a:cxnLst/>
              <a:rect l="l" t="t" r="r" b="b"/>
              <a:pathLst>
                <a:path w="1146750" h="1817554">
                  <a:moveTo>
                    <a:pt x="90683" y="0"/>
                  </a:moveTo>
                  <a:lnTo>
                    <a:pt x="1056067" y="0"/>
                  </a:lnTo>
                  <a:cubicBezTo>
                    <a:pt x="1080118" y="0"/>
                    <a:pt x="1103183" y="9554"/>
                    <a:pt x="1120190" y="26560"/>
                  </a:cubicBezTo>
                  <a:cubicBezTo>
                    <a:pt x="1137196" y="43567"/>
                    <a:pt x="1146750" y="66632"/>
                    <a:pt x="1146750" y="90683"/>
                  </a:cubicBezTo>
                  <a:lnTo>
                    <a:pt x="1146750" y="1726871"/>
                  </a:lnTo>
                  <a:cubicBezTo>
                    <a:pt x="1146750" y="1750922"/>
                    <a:pt x="1137196" y="1773987"/>
                    <a:pt x="1120190" y="1790993"/>
                  </a:cubicBezTo>
                  <a:cubicBezTo>
                    <a:pt x="1103183" y="1808000"/>
                    <a:pt x="1080118" y="1817554"/>
                    <a:pt x="1056067" y="1817554"/>
                  </a:cubicBezTo>
                  <a:lnTo>
                    <a:pt x="90683" y="1817554"/>
                  </a:lnTo>
                  <a:cubicBezTo>
                    <a:pt x="66632" y="1817554"/>
                    <a:pt x="43567" y="1808000"/>
                    <a:pt x="26560" y="1790993"/>
                  </a:cubicBezTo>
                  <a:cubicBezTo>
                    <a:pt x="9554" y="1773987"/>
                    <a:pt x="0" y="1750922"/>
                    <a:pt x="0" y="1726871"/>
                  </a:cubicBezTo>
                  <a:lnTo>
                    <a:pt x="0" y="90683"/>
                  </a:lnTo>
                  <a:cubicBezTo>
                    <a:pt x="0" y="66632"/>
                    <a:pt x="9554" y="43567"/>
                    <a:pt x="26560" y="26560"/>
                  </a:cubicBezTo>
                  <a:cubicBezTo>
                    <a:pt x="43567" y="9554"/>
                    <a:pt x="66632" y="0"/>
                    <a:pt x="90683" y="0"/>
                  </a:cubicBezTo>
                  <a:close/>
                </a:path>
              </a:pathLst>
            </a:custGeom>
            <a:solidFill>
              <a:srgbClr val="E0E0E0"/>
            </a:solidFill>
            <a:ln w="38100">
              <a:solidFill>
                <a:srgbClr val="FF9E00"/>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439"/>
                </a:lnSpc>
              </a:pPr>
              <a:endParaRPr/>
            </a:p>
          </p:txBody>
        </p:sp>
      </p:grpSp>
      <p:grpSp>
        <p:nvGrpSpPr>
          <p:cNvPr id="14" name="Group 14"/>
          <p:cNvGrpSpPr/>
          <p:nvPr/>
        </p:nvGrpSpPr>
        <p:grpSpPr>
          <a:xfrm>
            <a:off x="12902183" y="2357276"/>
            <a:ext cx="4354066" cy="6901024"/>
            <a:chOff x="0" y="0"/>
            <a:chExt cx="1146750" cy="1817554"/>
          </a:xfrm>
        </p:grpSpPr>
        <p:sp>
          <p:nvSpPr>
            <p:cNvPr id="15" name="Freeform 15"/>
            <p:cNvSpPr/>
            <p:nvPr/>
          </p:nvSpPr>
          <p:spPr>
            <a:xfrm>
              <a:off x="0" y="0"/>
              <a:ext cx="1146750" cy="1817554"/>
            </a:xfrm>
            <a:custGeom>
              <a:avLst/>
              <a:gdLst/>
              <a:ahLst/>
              <a:cxnLst/>
              <a:rect l="l" t="t" r="r" b="b"/>
              <a:pathLst>
                <a:path w="1146750" h="1817554">
                  <a:moveTo>
                    <a:pt x="90683" y="0"/>
                  </a:moveTo>
                  <a:lnTo>
                    <a:pt x="1056067" y="0"/>
                  </a:lnTo>
                  <a:cubicBezTo>
                    <a:pt x="1080118" y="0"/>
                    <a:pt x="1103183" y="9554"/>
                    <a:pt x="1120190" y="26560"/>
                  </a:cubicBezTo>
                  <a:cubicBezTo>
                    <a:pt x="1137196" y="43567"/>
                    <a:pt x="1146750" y="66632"/>
                    <a:pt x="1146750" y="90683"/>
                  </a:cubicBezTo>
                  <a:lnTo>
                    <a:pt x="1146750" y="1726871"/>
                  </a:lnTo>
                  <a:cubicBezTo>
                    <a:pt x="1146750" y="1750922"/>
                    <a:pt x="1137196" y="1773987"/>
                    <a:pt x="1120190" y="1790993"/>
                  </a:cubicBezTo>
                  <a:cubicBezTo>
                    <a:pt x="1103183" y="1808000"/>
                    <a:pt x="1080118" y="1817554"/>
                    <a:pt x="1056067" y="1817554"/>
                  </a:cubicBezTo>
                  <a:lnTo>
                    <a:pt x="90683" y="1817554"/>
                  </a:lnTo>
                  <a:cubicBezTo>
                    <a:pt x="66632" y="1817554"/>
                    <a:pt x="43567" y="1808000"/>
                    <a:pt x="26560" y="1790993"/>
                  </a:cubicBezTo>
                  <a:cubicBezTo>
                    <a:pt x="9554" y="1773987"/>
                    <a:pt x="0" y="1750922"/>
                    <a:pt x="0" y="1726871"/>
                  </a:cubicBezTo>
                  <a:lnTo>
                    <a:pt x="0" y="90683"/>
                  </a:lnTo>
                  <a:cubicBezTo>
                    <a:pt x="0" y="66632"/>
                    <a:pt x="9554" y="43567"/>
                    <a:pt x="26560" y="26560"/>
                  </a:cubicBezTo>
                  <a:cubicBezTo>
                    <a:pt x="43567" y="9554"/>
                    <a:pt x="66632" y="0"/>
                    <a:pt x="90683" y="0"/>
                  </a:cubicBezTo>
                  <a:close/>
                </a:path>
              </a:pathLst>
            </a:custGeom>
            <a:solidFill>
              <a:srgbClr val="E0E0E0"/>
            </a:solidFill>
            <a:ln w="47625">
              <a:solidFill>
                <a:srgbClr val="FF9E00"/>
              </a:solidFill>
            </a:ln>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439"/>
                </a:lnSpc>
              </a:pPr>
              <a:endParaRPr/>
            </a:p>
          </p:txBody>
        </p:sp>
      </p:grpSp>
      <p:sp>
        <p:nvSpPr>
          <p:cNvPr id="17" name="TextBox 17"/>
          <p:cNvSpPr txBox="1"/>
          <p:nvPr/>
        </p:nvSpPr>
        <p:spPr>
          <a:xfrm>
            <a:off x="1148738" y="3091258"/>
            <a:ext cx="4113990" cy="4613910"/>
          </a:xfrm>
          <a:prstGeom prst="rect">
            <a:avLst/>
          </a:prstGeom>
        </p:spPr>
        <p:txBody>
          <a:bodyPr lIns="0" tIns="0" rIns="0" bIns="0" rtlCol="0" anchor="t">
            <a:spAutoFit/>
          </a:bodyPr>
          <a:lstStyle/>
          <a:p>
            <a:pPr algn="ctr">
              <a:lnSpc>
                <a:spcPts val="4200"/>
              </a:lnSpc>
            </a:pPr>
            <a:r>
              <a:rPr lang="en-US" sz="2400">
                <a:solidFill>
                  <a:srgbClr val="000000"/>
                </a:solidFill>
                <a:latin typeface="Antic Bold"/>
              </a:rPr>
              <a:t>What is a scholarship?</a:t>
            </a:r>
          </a:p>
          <a:p>
            <a:pPr algn="ctr">
              <a:lnSpc>
                <a:spcPts val="2400"/>
              </a:lnSpc>
            </a:pPr>
            <a:endParaRPr lang="en-US" sz="2400">
              <a:solidFill>
                <a:srgbClr val="000000"/>
              </a:solidFill>
              <a:latin typeface="Antic Bold"/>
            </a:endParaRPr>
          </a:p>
          <a:p>
            <a:pPr marL="518160" lvl="1" indent="-259080">
              <a:lnSpc>
                <a:spcPts val="4200"/>
              </a:lnSpc>
              <a:buFont typeface="Arial"/>
              <a:buChar char="•"/>
            </a:pPr>
            <a:r>
              <a:rPr lang="en-US" sz="2400">
                <a:solidFill>
                  <a:srgbClr val="000000"/>
                </a:solidFill>
                <a:latin typeface="Antic"/>
              </a:rPr>
              <a:t>Financial assistance to undergraduate and graduate students.</a:t>
            </a:r>
          </a:p>
          <a:p>
            <a:pPr>
              <a:lnSpc>
                <a:spcPts val="2400"/>
              </a:lnSpc>
            </a:pPr>
            <a:endParaRPr lang="en-US" sz="2400">
              <a:solidFill>
                <a:srgbClr val="000000"/>
              </a:solidFill>
              <a:latin typeface="Antic"/>
            </a:endParaRPr>
          </a:p>
          <a:p>
            <a:pPr marL="518160" lvl="1" indent="-259080">
              <a:lnSpc>
                <a:spcPts val="4200"/>
              </a:lnSpc>
              <a:buFont typeface="Arial"/>
              <a:buChar char="•"/>
            </a:pPr>
            <a:r>
              <a:rPr lang="en-US" sz="2400">
                <a:solidFill>
                  <a:srgbClr val="000000"/>
                </a:solidFill>
                <a:latin typeface="Antic"/>
              </a:rPr>
              <a:t>You do not have to repay a scholarship.</a:t>
            </a:r>
          </a:p>
          <a:p>
            <a:pPr>
              <a:lnSpc>
                <a:spcPts val="2400"/>
              </a:lnSpc>
            </a:pPr>
            <a:endParaRPr lang="en-US" sz="2400">
              <a:solidFill>
                <a:srgbClr val="000000"/>
              </a:solidFill>
              <a:latin typeface="Antic"/>
            </a:endParaRPr>
          </a:p>
          <a:p>
            <a:pPr marL="518160" lvl="1" indent="-259080">
              <a:lnSpc>
                <a:spcPts val="4200"/>
              </a:lnSpc>
              <a:buFont typeface="Arial"/>
              <a:buChar char="•"/>
            </a:pPr>
            <a:r>
              <a:rPr lang="en-US" sz="2400">
                <a:solidFill>
                  <a:srgbClr val="000000"/>
                </a:solidFill>
                <a:latin typeface="Antic"/>
              </a:rPr>
              <a:t>Generally tax-free</a:t>
            </a:r>
          </a:p>
        </p:txBody>
      </p:sp>
      <p:sp>
        <p:nvSpPr>
          <p:cNvPr id="18" name="TextBox 18"/>
          <p:cNvSpPr txBox="1"/>
          <p:nvPr/>
        </p:nvSpPr>
        <p:spPr>
          <a:xfrm>
            <a:off x="7087005" y="3091258"/>
            <a:ext cx="4113990" cy="5071110"/>
          </a:xfrm>
          <a:prstGeom prst="rect">
            <a:avLst/>
          </a:prstGeom>
        </p:spPr>
        <p:txBody>
          <a:bodyPr lIns="0" tIns="0" rIns="0" bIns="0" rtlCol="0" anchor="t">
            <a:spAutoFit/>
          </a:bodyPr>
          <a:lstStyle/>
          <a:p>
            <a:pPr algn="ctr">
              <a:lnSpc>
                <a:spcPts val="4200"/>
              </a:lnSpc>
            </a:pPr>
            <a:r>
              <a:rPr lang="en-US" sz="2400" dirty="0">
                <a:solidFill>
                  <a:srgbClr val="000000"/>
                </a:solidFill>
                <a:latin typeface="Antic Bold"/>
              </a:rPr>
              <a:t>What is a fellowship?</a:t>
            </a:r>
          </a:p>
          <a:p>
            <a:pPr algn="ctr">
              <a:lnSpc>
                <a:spcPts val="2400"/>
              </a:lnSpc>
            </a:pPr>
            <a:endParaRPr lang="en-US" sz="2400" dirty="0">
              <a:solidFill>
                <a:srgbClr val="000000"/>
              </a:solidFill>
              <a:latin typeface="Antic Bold"/>
            </a:endParaRPr>
          </a:p>
          <a:p>
            <a:pPr marL="518160" lvl="1" indent="-259080">
              <a:lnSpc>
                <a:spcPts val="4200"/>
              </a:lnSpc>
              <a:buFont typeface="Arial"/>
              <a:buChar char="•"/>
            </a:pPr>
            <a:r>
              <a:rPr lang="en-US" sz="2400" dirty="0">
                <a:solidFill>
                  <a:srgbClr val="000000"/>
                </a:solidFill>
                <a:latin typeface="Antic"/>
              </a:rPr>
              <a:t>Generally, offers more money than scholarships</a:t>
            </a:r>
          </a:p>
          <a:p>
            <a:pPr marL="518160" lvl="1" indent="-259080">
              <a:lnSpc>
                <a:spcPts val="4200"/>
              </a:lnSpc>
              <a:buFont typeface="Arial"/>
              <a:buChar char="•"/>
            </a:pPr>
            <a:r>
              <a:rPr lang="en-US" sz="2400" dirty="0">
                <a:solidFill>
                  <a:srgbClr val="000000"/>
                </a:solidFill>
                <a:latin typeface="Antic"/>
              </a:rPr>
              <a:t>Often a set amount of aid for semester(s) or year(s)</a:t>
            </a:r>
          </a:p>
          <a:p>
            <a:pPr marL="518160" lvl="1" indent="-259080">
              <a:lnSpc>
                <a:spcPts val="4200"/>
              </a:lnSpc>
              <a:buFont typeface="Arial"/>
              <a:buChar char="•"/>
            </a:pPr>
            <a:r>
              <a:rPr lang="en-US" sz="2400" dirty="0">
                <a:solidFill>
                  <a:srgbClr val="000000"/>
                </a:solidFill>
                <a:latin typeface="Antic"/>
              </a:rPr>
              <a:t>Often provides benefit of covering tuition costs and provide monthly stipend. </a:t>
            </a:r>
          </a:p>
          <a:p>
            <a:pPr marL="518160" lvl="1" indent="-259080">
              <a:lnSpc>
                <a:spcPts val="4200"/>
              </a:lnSpc>
              <a:buFont typeface="Arial"/>
              <a:buChar char="•"/>
            </a:pPr>
            <a:r>
              <a:rPr lang="en-US" sz="2400" dirty="0">
                <a:solidFill>
                  <a:srgbClr val="000000"/>
                </a:solidFill>
                <a:latin typeface="Antic"/>
              </a:rPr>
              <a:t>Considered taxable income.</a:t>
            </a:r>
          </a:p>
        </p:txBody>
      </p:sp>
      <p:sp>
        <p:nvSpPr>
          <p:cNvPr id="19" name="TextBox 19"/>
          <p:cNvSpPr txBox="1"/>
          <p:nvPr/>
        </p:nvSpPr>
        <p:spPr>
          <a:xfrm>
            <a:off x="13022221" y="3091258"/>
            <a:ext cx="4113990" cy="4021229"/>
          </a:xfrm>
          <a:prstGeom prst="rect">
            <a:avLst/>
          </a:prstGeom>
        </p:spPr>
        <p:txBody>
          <a:bodyPr lIns="0" tIns="0" rIns="0" bIns="0" rtlCol="0" anchor="t">
            <a:spAutoFit/>
          </a:bodyPr>
          <a:lstStyle/>
          <a:p>
            <a:pPr algn="ctr">
              <a:lnSpc>
                <a:spcPts val="4200"/>
              </a:lnSpc>
            </a:pPr>
            <a:r>
              <a:rPr lang="en-US" sz="2400" dirty="0">
                <a:solidFill>
                  <a:srgbClr val="000000"/>
                </a:solidFill>
                <a:latin typeface="Antic Bold"/>
              </a:rPr>
              <a:t>What is a grant?</a:t>
            </a:r>
          </a:p>
          <a:p>
            <a:pPr algn="ctr">
              <a:lnSpc>
                <a:spcPts val="2400"/>
              </a:lnSpc>
            </a:pPr>
            <a:endParaRPr lang="en-US" sz="2400" dirty="0">
              <a:solidFill>
                <a:srgbClr val="000000"/>
              </a:solidFill>
              <a:latin typeface="Antic Bold"/>
            </a:endParaRPr>
          </a:p>
          <a:p>
            <a:pPr marL="518160" lvl="1" indent="-259080">
              <a:lnSpc>
                <a:spcPts val="4200"/>
              </a:lnSpc>
              <a:buFont typeface="Arial"/>
              <a:buChar char="•"/>
            </a:pPr>
            <a:r>
              <a:rPr lang="en-US" sz="2400" dirty="0">
                <a:solidFill>
                  <a:srgbClr val="000000"/>
                </a:solidFill>
                <a:latin typeface="Antic"/>
              </a:rPr>
              <a:t>A grant is like a scholarship.</a:t>
            </a:r>
          </a:p>
          <a:p>
            <a:pPr marL="518160" lvl="1" indent="-259080">
              <a:lnSpc>
                <a:spcPts val="4200"/>
              </a:lnSpc>
              <a:buFont typeface="Arial"/>
              <a:buChar char="•"/>
            </a:pPr>
            <a:r>
              <a:rPr lang="en-US" sz="2400" dirty="0">
                <a:solidFill>
                  <a:srgbClr val="000000"/>
                </a:solidFill>
                <a:latin typeface="Antic"/>
              </a:rPr>
              <a:t>These mainly come from government agencies.</a:t>
            </a:r>
          </a:p>
          <a:p>
            <a:pPr marL="518160" lvl="1" indent="-259080">
              <a:lnSpc>
                <a:spcPts val="4200"/>
              </a:lnSpc>
              <a:buFont typeface="Arial"/>
              <a:buChar char="•"/>
            </a:pPr>
            <a:r>
              <a:rPr lang="en-US" sz="2400" dirty="0">
                <a:solidFill>
                  <a:srgbClr val="000000"/>
                </a:solidFill>
                <a:latin typeface="Antic"/>
              </a:rPr>
              <a:t>Requires proof of financial need.</a:t>
            </a:r>
          </a:p>
          <a:p>
            <a:pPr marL="518160" lvl="1" indent="-259080">
              <a:lnSpc>
                <a:spcPts val="4200"/>
              </a:lnSpc>
              <a:buFont typeface="Arial"/>
              <a:buChar char="•"/>
            </a:pPr>
            <a:r>
              <a:rPr lang="en-US" sz="2400" dirty="0">
                <a:solidFill>
                  <a:srgbClr val="000000"/>
                </a:solidFill>
                <a:latin typeface="Antic"/>
              </a:rPr>
              <a:t>Project specific. </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2605" y="2605"/>
                <a:ext cx="2561190" cy="2561190"/>
              </a:xfrm>
              <a:custGeom>
                <a:avLst/>
                <a:gdLst/>
                <a:ahLst/>
                <a:cxnLst/>
                <a:rect l="l" t="t" r="r" b="b"/>
                <a:pathLst>
                  <a:path w="2561190" h="2561190">
                    <a:moveTo>
                      <a:pt x="1408506" y="5259"/>
                    </a:moveTo>
                    <a:cubicBezTo>
                      <a:pt x="2069253" y="79133"/>
                      <a:pt x="2561190" y="650112"/>
                      <a:pt x="2536520" y="1314519"/>
                    </a:cubicBezTo>
                    <a:cubicBezTo>
                      <a:pt x="2511851" y="1978925"/>
                      <a:pt x="1978925" y="2511851"/>
                      <a:pt x="1314519" y="2536520"/>
                    </a:cubicBezTo>
                    <a:cubicBezTo>
                      <a:pt x="650112" y="2561190"/>
                      <a:pt x="79133" y="2069253"/>
                      <a:pt x="5259" y="1408506"/>
                    </a:cubicBezTo>
                    <a:cubicBezTo>
                      <a:pt x="0" y="1363303"/>
                      <a:pt x="19330" y="1318740"/>
                      <a:pt x="55929" y="1291693"/>
                    </a:cubicBezTo>
                    <a:cubicBezTo>
                      <a:pt x="92528" y="1264646"/>
                      <a:pt x="140801" y="1259249"/>
                      <a:pt x="182469" y="1277546"/>
                    </a:cubicBezTo>
                    <a:cubicBezTo>
                      <a:pt x="224138" y="1295842"/>
                      <a:pt x="252832" y="1335035"/>
                      <a:pt x="257686" y="1380284"/>
                    </a:cubicBezTo>
                    <a:cubicBezTo>
                      <a:pt x="316785" y="1908882"/>
                      <a:pt x="773569" y="2302431"/>
                      <a:pt x="1305094" y="2282695"/>
                    </a:cubicBezTo>
                    <a:cubicBezTo>
                      <a:pt x="1836619" y="2262959"/>
                      <a:pt x="2262959" y="1836619"/>
                      <a:pt x="2282695" y="1305094"/>
                    </a:cubicBezTo>
                    <a:cubicBezTo>
                      <a:pt x="2302431" y="773569"/>
                      <a:pt x="1908882" y="316785"/>
                      <a:pt x="1380284" y="257686"/>
                    </a:cubicBezTo>
                    <a:cubicBezTo>
                      <a:pt x="1335035" y="252832"/>
                      <a:pt x="1295842" y="224138"/>
                      <a:pt x="1277546" y="182469"/>
                    </a:cubicBezTo>
                    <a:cubicBezTo>
                      <a:pt x="1259249" y="140801"/>
                      <a:pt x="1264646" y="92528"/>
                      <a:pt x="1291693" y="55929"/>
                    </a:cubicBezTo>
                    <a:cubicBezTo>
                      <a:pt x="1318740" y="19330"/>
                      <a:pt x="1363303" y="0"/>
                      <a:pt x="1408506" y="5259"/>
                    </a:cubicBezTo>
                    <a:close/>
                  </a:path>
                </a:pathLst>
              </a:custGeom>
              <a:solidFill>
                <a:srgbClr val="FCA311"/>
              </a:solidFill>
            </p:spPr>
          </p:sp>
        </p:grpSp>
      </p:grpSp>
      <p:sp>
        <p:nvSpPr>
          <p:cNvPr id="7" name="TextBox 7"/>
          <p:cNvSpPr txBox="1"/>
          <p:nvPr/>
        </p:nvSpPr>
        <p:spPr>
          <a:xfrm>
            <a:off x="1028700" y="857250"/>
            <a:ext cx="17188916" cy="864234"/>
          </a:xfrm>
          <a:prstGeom prst="rect">
            <a:avLst/>
          </a:prstGeom>
        </p:spPr>
        <p:txBody>
          <a:bodyPr lIns="0" tIns="0" rIns="0" bIns="0" rtlCol="0" anchor="t">
            <a:spAutoFit/>
          </a:bodyPr>
          <a:lstStyle/>
          <a:p>
            <a:pPr>
              <a:lnSpc>
                <a:spcPts val="6440"/>
              </a:lnSpc>
            </a:pPr>
            <a:r>
              <a:rPr lang="en-US" sz="4600" spc="749">
                <a:solidFill>
                  <a:srgbClr val="000000"/>
                </a:solidFill>
                <a:latin typeface="Luciole"/>
              </a:rPr>
              <a:t>Funding: Graduate Assistantships</a:t>
            </a:r>
          </a:p>
        </p:txBody>
      </p:sp>
      <p:sp>
        <p:nvSpPr>
          <p:cNvPr id="8" name="TextBox 8"/>
          <p:cNvSpPr txBox="1"/>
          <p:nvPr/>
        </p:nvSpPr>
        <p:spPr>
          <a:xfrm>
            <a:off x="510712" y="9396794"/>
            <a:ext cx="30063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15</a:t>
            </a:r>
          </a:p>
        </p:txBody>
      </p:sp>
      <p:sp>
        <p:nvSpPr>
          <p:cNvPr id="9" name="TextBox 9"/>
          <p:cNvSpPr txBox="1"/>
          <p:nvPr/>
        </p:nvSpPr>
        <p:spPr>
          <a:xfrm>
            <a:off x="1028700" y="1843278"/>
            <a:ext cx="8713833" cy="6426454"/>
          </a:xfrm>
          <a:prstGeom prst="rect">
            <a:avLst/>
          </a:prstGeom>
        </p:spPr>
        <p:txBody>
          <a:bodyPr lIns="0" tIns="0" rIns="0" bIns="0" rtlCol="0" anchor="t">
            <a:spAutoFit/>
          </a:bodyPr>
          <a:lstStyle/>
          <a:p>
            <a:pPr>
              <a:lnSpc>
                <a:spcPts val="5136"/>
              </a:lnSpc>
            </a:pPr>
            <a:r>
              <a:rPr lang="en-US" sz="2400">
                <a:solidFill>
                  <a:srgbClr val="000000"/>
                </a:solidFill>
                <a:latin typeface="Antic Bold"/>
              </a:rPr>
              <a:t>What is a graduate assistantship?</a:t>
            </a:r>
            <a:r>
              <a:rPr lang="en-US" sz="2400">
                <a:solidFill>
                  <a:srgbClr val="000000"/>
                </a:solidFill>
                <a:latin typeface="Antic"/>
              </a:rPr>
              <a:t> </a:t>
            </a:r>
          </a:p>
          <a:p>
            <a:pPr marL="518160" lvl="1" indent="-259080">
              <a:lnSpc>
                <a:spcPts val="5136"/>
              </a:lnSpc>
              <a:buFont typeface="Arial"/>
              <a:buChar char="•"/>
            </a:pPr>
            <a:r>
              <a:rPr lang="en-US" sz="2400">
                <a:solidFill>
                  <a:srgbClr val="000000"/>
                </a:solidFill>
                <a:latin typeface="Antic"/>
              </a:rPr>
              <a:t>Salaried student employment for grad students. </a:t>
            </a:r>
          </a:p>
          <a:p>
            <a:pPr marL="518160" lvl="1" indent="-259080">
              <a:lnSpc>
                <a:spcPts val="5136"/>
              </a:lnSpc>
              <a:buFont typeface="Arial"/>
              <a:buChar char="•"/>
            </a:pPr>
            <a:r>
              <a:rPr lang="en-US" sz="2400">
                <a:solidFill>
                  <a:srgbClr val="000000"/>
                </a:solidFill>
                <a:latin typeface="Antic"/>
              </a:rPr>
              <a:t>Set number of hours per week to work (often 20 hours). </a:t>
            </a:r>
          </a:p>
          <a:p>
            <a:pPr>
              <a:lnSpc>
                <a:spcPts val="5136"/>
              </a:lnSpc>
            </a:pPr>
            <a:r>
              <a:rPr lang="en-US" sz="2400">
                <a:solidFill>
                  <a:srgbClr val="000000"/>
                </a:solidFill>
                <a:latin typeface="Antic Bold"/>
              </a:rPr>
              <a:t>Compensation</a:t>
            </a:r>
            <a:r>
              <a:rPr lang="en-US" sz="2400">
                <a:solidFill>
                  <a:srgbClr val="000000"/>
                </a:solidFill>
                <a:latin typeface="Antic"/>
              </a:rPr>
              <a:t>  </a:t>
            </a:r>
          </a:p>
          <a:p>
            <a:pPr marL="518160" lvl="1" indent="-259080">
              <a:lnSpc>
                <a:spcPts val="5136"/>
              </a:lnSpc>
              <a:buFont typeface="Arial"/>
              <a:buChar char="•"/>
            </a:pPr>
            <a:r>
              <a:rPr lang="en-US" sz="2400">
                <a:solidFill>
                  <a:srgbClr val="000000"/>
                </a:solidFill>
                <a:latin typeface="Antic"/>
              </a:rPr>
              <a:t>Monthly living stipend. </a:t>
            </a:r>
          </a:p>
          <a:p>
            <a:pPr marL="518160" lvl="1" indent="-259080">
              <a:lnSpc>
                <a:spcPts val="5136"/>
              </a:lnSpc>
              <a:buFont typeface="Arial"/>
              <a:buChar char="•"/>
            </a:pPr>
            <a:r>
              <a:rPr lang="en-US" sz="2400">
                <a:solidFill>
                  <a:srgbClr val="000000"/>
                </a:solidFill>
                <a:latin typeface="Antic"/>
              </a:rPr>
              <a:t>Tuition waiver. </a:t>
            </a:r>
          </a:p>
          <a:p>
            <a:pPr>
              <a:lnSpc>
                <a:spcPts val="5136"/>
              </a:lnSpc>
            </a:pPr>
            <a:r>
              <a:rPr lang="en-US" sz="2400">
                <a:solidFill>
                  <a:srgbClr val="000000"/>
                </a:solidFill>
                <a:latin typeface="Antic Bold"/>
              </a:rPr>
              <a:t>Types of assistantship positions: </a:t>
            </a:r>
          </a:p>
          <a:p>
            <a:pPr marL="518160" lvl="1" indent="-259080">
              <a:lnSpc>
                <a:spcPts val="5136"/>
              </a:lnSpc>
              <a:buFont typeface="Arial"/>
              <a:buChar char="•"/>
            </a:pPr>
            <a:r>
              <a:rPr lang="en-US" sz="2400">
                <a:solidFill>
                  <a:srgbClr val="000000"/>
                </a:solidFill>
                <a:latin typeface="Antic"/>
              </a:rPr>
              <a:t>Graduate teaching assistants. </a:t>
            </a:r>
          </a:p>
          <a:p>
            <a:pPr marL="518160" lvl="1" indent="-259080">
              <a:lnSpc>
                <a:spcPts val="5136"/>
              </a:lnSpc>
              <a:buFont typeface="Arial"/>
              <a:buChar char="•"/>
            </a:pPr>
            <a:r>
              <a:rPr lang="en-US" sz="2400">
                <a:solidFill>
                  <a:srgbClr val="000000"/>
                </a:solidFill>
                <a:latin typeface="Antic"/>
              </a:rPr>
              <a:t>Graduate research assistants. </a:t>
            </a:r>
          </a:p>
          <a:p>
            <a:pPr>
              <a:lnSpc>
                <a:spcPts val="4479"/>
              </a:lnSpc>
            </a:pPr>
            <a:endParaRPr lang="en-US" sz="2400">
              <a:solidFill>
                <a:srgbClr val="000000"/>
              </a:solidFill>
              <a:latin typeface="Antic"/>
            </a:endParaRPr>
          </a:p>
        </p:txBody>
      </p:sp>
      <p:pic>
        <p:nvPicPr>
          <p:cNvPr id="13" name="Picture 12" descr="A picture containing wall, person, indoor, person&#10;&#10;Description automatically generated">
            <a:extLst>
              <a:ext uri="{FF2B5EF4-FFF2-40B4-BE49-F238E27FC236}">
                <a16:creationId xmlns:a16="http://schemas.microsoft.com/office/drawing/2014/main" id="{DF8A62FC-4204-D4CB-6511-921FE6A4E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2533" y="3009900"/>
            <a:ext cx="6838462" cy="4267200"/>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79570" y="2605"/>
                <a:ext cx="2711388" cy="2618865"/>
              </a:xfrm>
              <a:custGeom>
                <a:avLst/>
                <a:gdLst/>
                <a:ahLst/>
                <a:cxnLst/>
                <a:rect l="l" t="t" r="r" b="b"/>
                <a:pathLst>
                  <a:path w="2711388" h="2618865">
                    <a:moveTo>
                      <a:pt x="1490681" y="5259"/>
                    </a:moveTo>
                    <a:cubicBezTo>
                      <a:pt x="2011693" y="63510"/>
                      <a:pt x="2443367" y="435917"/>
                      <a:pt x="2577377" y="942758"/>
                    </a:cubicBezTo>
                    <a:cubicBezTo>
                      <a:pt x="2711388" y="1449598"/>
                      <a:pt x="2520191" y="1986696"/>
                      <a:pt x="2096057" y="2294847"/>
                    </a:cubicBezTo>
                    <a:cubicBezTo>
                      <a:pt x="1671924" y="2602998"/>
                      <a:pt x="1102031" y="2618865"/>
                      <a:pt x="661408" y="2334791"/>
                    </a:cubicBezTo>
                    <a:cubicBezTo>
                      <a:pt x="220786" y="2050717"/>
                      <a:pt x="0" y="1525090"/>
                      <a:pt x="105601" y="1011578"/>
                    </a:cubicBezTo>
                    <a:cubicBezTo>
                      <a:pt x="114569" y="966962"/>
                      <a:pt x="146723" y="930554"/>
                      <a:pt x="189889" y="916140"/>
                    </a:cubicBezTo>
                    <a:cubicBezTo>
                      <a:pt x="233054" y="901727"/>
                      <a:pt x="280633" y="911511"/>
                      <a:pt x="314608" y="941788"/>
                    </a:cubicBezTo>
                    <a:cubicBezTo>
                      <a:pt x="348583" y="972066"/>
                      <a:pt x="363761" y="1018207"/>
                      <a:pt x="354395" y="1062742"/>
                    </a:cubicBezTo>
                    <a:cubicBezTo>
                      <a:pt x="269914" y="1473551"/>
                      <a:pt x="446543" y="1894052"/>
                      <a:pt x="799041" y="2121312"/>
                    </a:cubicBezTo>
                    <a:cubicBezTo>
                      <a:pt x="1151539" y="2348571"/>
                      <a:pt x="1607453" y="2335877"/>
                      <a:pt x="1946760" y="2089356"/>
                    </a:cubicBezTo>
                    <a:cubicBezTo>
                      <a:pt x="2286067" y="1842835"/>
                      <a:pt x="2439024" y="1413158"/>
                      <a:pt x="2331816" y="1007685"/>
                    </a:cubicBezTo>
                    <a:cubicBezTo>
                      <a:pt x="2224607" y="602213"/>
                      <a:pt x="1879268" y="304287"/>
                      <a:pt x="1462459" y="257686"/>
                    </a:cubicBezTo>
                    <a:cubicBezTo>
                      <a:pt x="1417210" y="252832"/>
                      <a:pt x="1378017" y="224138"/>
                      <a:pt x="1359721" y="182469"/>
                    </a:cubicBezTo>
                    <a:cubicBezTo>
                      <a:pt x="1341424" y="140801"/>
                      <a:pt x="1346821" y="92528"/>
                      <a:pt x="1373868" y="55929"/>
                    </a:cubicBezTo>
                    <a:cubicBezTo>
                      <a:pt x="1400915" y="19330"/>
                      <a:pt x="1445478" y="0"/>
                      <a:pt x="1490681" y="5259"/>
                    </a:cubicBezTo>
                    <a:close/>
                  </a:path>
                </a:pathLst>
              </a:custGeom>
              <a:solidFill>
                <a:srgbClr val="FCA311"/>
              </a:solidFill>
            </p:spPr>
          </p:sp>
        </p:grpSp>
      </p:grpSp>
      <p:pic>
        <p:nvPicPr>
          <p:cNvPr id="6" name="Picture 6"/>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28084" y="2025259"/>
            <a:ext cx="6259916" cy="7419160"/>
          </a:xfrm>
          <a:prstGeom prst="rect">
            <a:avLst/>
          </a:prstGeom>
        </p:spPr>
      </p:pic>
      <p:sp>
        <p:nvSpPr>
          <p:cNvPr id="7" name="TextBox 7"/>
          <p:cNvSpPr txBox="1"/>
          <p:nvPr/>
        </p:nvSpPr>
        <p:spPr>
          <a:xfrm>
            <a:off x="1028700" y="2036833"/>
            <a:ext cx="13245434" cy="7589138"/>
          </a:xfrm>
          <a:prstGeom prst="rect">
            <a:avLst/>
          </a:prstGeom>
        </p:spPr>
        <p:txBody>
          <a:bodyPr lIns="0" tIns="0" rIns="0" bIns="0" rtlCol="0" anchor="t">
            <a:spAutoFit/>
          </a:bodyPr>
          <a:lstStyle/>
          <a:p>
            <a:pPr>
              <a:lnSpc>
                <a:spcPts val="5136"/>
              </a:lnSpc>
            </a:pPr>
            <a:r>
              <a:rPr lang="en-US" sz="2400">
                <a:solidFill>
                  <a:srgbClr val="000000"/>
                </a:solidFill>
                <a:latin typeface="Antic Italics"/>
              </a:rPr>
              <a:t>There are official and ‘unofficial’ resources (e.g., us, Dr. Roque, or any of your mentors on campus) </a:t>
            </a:r>
          </a:p>
          <a:p>
            <a:pPr>
              <a:lnSpc>
                <a:spcPts val="5136"/>
              </a:lnSpc>
            </a:pPr>
            <a:r>
              <a:rPr lang="en-US" sz="2400">
                <a:solidFill>
                  <a:srgbClr val="000000"/>
                </a:solidFill>
                <a:latin typeface="Antic Bold"/>
              </a:rPr>
              <a:t>Experiential Learning  </a:t>
            </a:r>
          </a:p>
          <a:p>
            <a:pPr>
              <a:lnSpc>
                <a:spcPts val="5136"/>
              </a:lnSpc>
            </a:pPr>
            <a:r>
              <a:rPr lang="en-US" sz="2400">
                <a:solidFill>
                  <a:srgbClr val="000000"/>
                </a:solidFill>
                <a:latin typeface="Antic Bold"/>
              </a:rPr>
              <a:t>Career Services </a:t>
            </a:r>
          </a:p>
          <a:p>
            <a:pPr>
              <a:lnSpc>
                <a:spcPts val="5136"/>
              </a:lnSpc>
            </a:pPr>
            <a:r>
              <a:rPr lang="en-US" sz="2400">
                <a:solidFill>
                  <a:srgbClr val="000000"/>
                </a:solidFill>
                <a:latin typeface="Antic Bold"/>
              </a:rPr>
              <a:t>Office of Undergraduate Research </a:t>
            </a:r>
          </a:p>
          <a:p>
            <a:pPr marL="518163" lvl="1" indent="-259082">
              <a:lnSpc>
                <a:spcPts val="5136"/>
              </a:lnSpc>
              <a:buFont typeface="Arial"/>
              <a:buChar char="•"/>
            </a:pPr>
            <a:r>
              <a:rPr lang="en-US" sz="2400">
                <a:solidFill>
                  <a:srgbClr val="000000"/>
                </a:solidFill>
                <a:latin typeface="Antic"/>
              </a:rPr>
              <a:t>What do they provide?  </a:t>
            </a:r>
          </a:p>
          <a:p>
            <a:pPr marL="1036326" lvl="2" indent="-345442">
              <a:lnSpc>
                <a:spcPts val="5136"/>
              </a:lnSpc>
              <a:buFont typeface="Arial"/>
              <a:buChar char="⚬"/>
            </a:pPr>
            <a:r>
              <a:rPr lang="en-US" sz="2400">
                <a:solidFill>
                  <a:srgbClr val="000000"/>
                </a:solidFill>
                <a:latin typeface="Antic"/>
              </a:rPr>
              <a:t>Resume and CV editing and consultations </a:t>
            </a:r>
          </a:p>
          <a:p>
            <a:pPr marL="1036326" lvl="2" indent="-345442">
              <a:lnSpc>
                <a:spcPts val="5136"/>
              </a:lnSpc>
              <a:buFont typeface="Arial"/>
              <a:buChar char="⚬"/>
            </a:pPr>
            <a:r>
              <a:rPr lang="en-US" sz="2400">
                <a:solidFill>
                  <a:srgbClr val="000000"/>
                </a:solidFill>
                <a:latin typeface="Antic"/>
              </a:rPr>
              <a:t>Workshops for everything grad school related: general prep, admissions essays, etc.  </a:t>
            </a:r>
          </a:p>
          <a:p>
            <a:pPr marL="1036326" lvl="2" indent="-345442">
              <a:lnSpc>
                <a:spcPts val="5136"/>
              </a:lnSpc>
              <a:buFont typeface="Arial"/>
              <a:buChar char="⚬"/>
            </a:pPr>
            <a:r>
              <a:rPr lang="en-US" sz="2400">
                <a:solidFill>
                  <a:srgbClr val="000000"/>
                </a:solidFill>
                <a:latin typeface="Antic"/>
              </a:rPr>
              <a:t>Panels with current grad students  </a:t>
            </a:r>
          </a:p>
          <a:p>
            <a:pPr marL="1036326" lvl="2" indent="-345442">
              <a:lnSpc>
                <a:spcPts val="5136"/>
              </a:lnSpc>
              <a:buFont typeface="Arial"/>
              <a:buChar char="⚬"/>
            </a:pPr>
            <a:r>
              <a:rPr lang="en-US" sz="2400">
                <a:solidFill>
                  <a:srgbClr val="000000"/>
                </a:solidFill>
                <a:latin typeface="Antic"/>
              </a:rPr>
              <a:t>Career/Grad fairs   </a:t>
            </a:r>
          </a:p>
          <a:p>
            <a:pPr marL="1036326" lvl="2" indent="-345442">
              <a:lnSpc>
                <a:spcPts val="5136"/>
              </a:lnSpc>
              <a:buFont typeface="Arial"/>
              <a:buChar char="⚬"/>
            </a:pPr>
            <a:r>
              <a:rPr lang="en-US" sz="2400">
                <a:solidFill>
                  <a:srgbClr val="000000"/>
                </a:solidFill>
                <a:latin typeface="Antic"/>
              </a:rPr>
              <a:t>Interview prep  </a:t>
            </a:r>
          </a:p>
          <a:p>
            <a:pPr marL="1036326" lvl="2" indent="-345442">
              <a:lnSpc>
                <a:spcPts val="5136"/>
              </a:lnSpc>
              <a:buFont typeface="Arial"/>
              <a:buChar char="⚬"/>
            </a:pPr>
            <a:r>
              <a:rPr lang="en-US" sz="2400">
                <a:solidFill>
                  <a:srgbClr val="000000"/>
                </a:solidFill>
                <a:latin typeface="Antic"/>
              </a:rPr>
              <a:t>Links to funding options  </a:t>
            </a:r>
          </a:p>
          <a:p>
            <a:pPr>
              <a:lnSpc>
                <a:spcPts val="3360"/>
              </a:lnSpc>
            </a:pPr>
            <a:endParaRPr lang="en-US" sz="2400">
              <a:solidFill>
                <a:srgbClr val="000000"/>
              </a:solidFill>
              <a:latin typeface="Antic"/>
            </a:endParaRPr>
          </a:p>
        </p:txBody>
      </p:sp>
      <p:sp>
        <p:nvSpPr>
          <p:cNvPr id="8" name="TextBox 8"/>
          <p:cNvSpPr txBox="1"/>
          <p:nvPr/>
        </p:nvSpPr>
        <p:spPr>
          <a:xfrm>
            <a:off x="1028700" y="857250"/>
            <a:ext cx="17188916" cy="864234"/>
          </a:xfrm>
          <a:prstGeom prst="rect">
            <a:avLst/>
          </a:prstGeom>
        </p:spPr>
        <p:txBody>
          <a:bodyPr lIns="0" tIns="0" rIns="0" bIns="0" rtlCol="0" anchor="t">
            <a:spAutoFit/>
          </a:bodyPr>
          <a:lstStyle/>
          <a:p>
            <a:pPr>
              <a:lnSpc>
                <a:spcPts val="6440"/>
              </a:lnSpc>
            </a:pPr>
            <a:r>
              <a:rPr lang="en-US" sz="4600" spc="749">
                <a:solidFill>
                  <a:srgbClr val="000000"/>
                </a:solidFill>
                <a:latin typeface="Luciole"/>
              </a:rPr>
              <a:t>Career and Grad School Resources @ UCF</a:t>
            </a:r>
          </a:p>
        </p:txBody>
      </p:sp>
      <p:sp>
        <p:nvSpPr>
          <p:cNvPr id="9" name="TextBox 9"/>
          <p:cNvSpPr txBox="1"/>
          <p:nvPr/>
        </p:nvSpPr>
        <p:spPr>
          <a:xfrm>
            <a:off x="491067" y="9396794"/>
            <a:ext cx="33992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16</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11270" y="2605"/>
                <a:ext cx="2731157" cy="2653626"/>
              </a:xfrm>
              <a:custGeom>
                <a:avLst/>
                <a:gdLst/>
                <a:ahLst/>
                <a:cxnLst/>
                <a:rect l="l" t="t" r="r" b="b"/>
                <a:pathLst>
                  <a:path w="2731157" h="2653626">
                    <a:moveTo>
                      <a:pt x="1522381" y="5259"/>
                    </a:moveTo>
                    <a:cubicBezTo>
                      <a:pt x="2079829" y="67583"/>
                      <a:pt x="2530370" y="488228"/>
                      <a:pt x="2630763" y="1040091"/>
                    </a:cubicBezTo>
                    <a:cubicBezTo>
                      <a:pt x="2731156" y="1591955"/>
                      <a:pt x="2457622" y="2144321"/>
                      <a:pt x="1957838" y="2398973"/>
                    </a:cubicBezTo>
                    <a:cubicBezTo>
                      <a:pt x="1458054" y="2653626"/>
                      <a:pt x="850401" y="2550248"/>
                      <a:pt x="462944" y="2144650"/>
                    </a:cubicBezTo>
                    <a:cubicBezTo>
                      <a:pt x="75486" y="1739053"/>
                      <a:pt x="0" y="1127309"/>
                      <a:pt x="277237" y="639691"/>
                    </a:cubicBezTo>
                    <a:cubicBezTo>
                      <a:pt x="299553" y="600030"/>
                      <a:pt x="341384" y="575340"/>
                      <a:pt x="386891" y="574971"/>
                    </a:cubicBezTo>
                    <a:cubicBezTo>
                      <a:pt x="432398" y="574602"/>
                      <a:pt x="474624" y="598610"/>
                      <a:pt x="497580" y="637904"/>
                    </a:cubicBezTo>
                    <a:cubicBezTo>
                      <a:pt x="520537" y="677198"/>
                      <a:pt x="520713" y="725772"/>
                      <a:pt x="498044" y="765232"/>
                    </a:cubicBezTo>
                    <a:cubicBezTo>
                      <a:pt x="276254" y="1155326"/>
                      <a:pt x="336643" y="1644722"/>
                      <a:pt x="646609" y="1969199"/>
                    </a:cubicBezTo>
                    <a:cubicBezTo>
                      <a:pt x="956575" y="2293677"/>
                      <a:pt x="1442697" y="2376380"/>
                      <a:pt x="1842524" y="2172658"/>
                    </a:cubicBezTo>
                    <a:cubicBezTo>
                      <a:pt x="2242352" y="1968936"/>
                      <a:pt x="2461179" y="1527043"/>
                      <a:pt x="2380864" y="1085552"/>
                    </a:cubicBezTo>
                    <a:cubicBezTo>
                      <a:pt x="2300550" y="644061"/>
                      <a:pt x="1940117" y="307546"/>
                      <a:pt x="1494159" y="257686"/>
                    </a:cubicBezTo>
                    <a:cubicBezTo>
                      <a:pt x="1448910" y="252832"/>
                      <a:pt x="1409717" y="224138"/>
                      <a:pt x="1391421" y="182469"/>
                    </a:cubicBezTo>
                    <a:cubicBezTo>
                      <a:pt x="1373124" y="140801"/>
                      <a:pt x="1378521" y="92528"/>
                      <a:pt x="1405568" y="55929"/>
                    </a:cubicBezTo>
                    <a:cubicBezTo>
                      <a:pt x="1432615" y="19330"/>
                      <a:pt x="1477178" y="0"/>
                      <a:pt x="1522381" y="5259"/>
                    </a:cubicBezTo>
                    <a:close/>
                  </a:path>
                </a:pathLst>
              </a:custGeom>
              <a:solidFill>
                <a:srgbClr val="FCA311"/>
              </a:solidFill>
            </p:spPr>
          </p:sp>
        </p:gr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45792" y="1028700"/>
            <a:ext cx="6796416" cy="3348780"/>
          </a:xfrm>
          <a:prstGeom prst="rect">
            <a:avLst/>
          </a:prstGeom>
        </p:spPr>
      </p:pic>
      <p:sp>
        <p:nvSpPr>
          <p:cNvPr id="7" name="TextBox 7"/>
          <p:cNvSpPr txBox="1"/>
          <p:nvPr/>
        </p:nvSpPr>
        <p:spPr>
          <a:xfrm>
            <a:off x="496871" y="9396794"/>
            <a:ext cx="331804" cy="413841"/>
          </a:xfrm>
          <a:prstGeom prst="rect">
            <a:avLst/>
          </a:prstGeom>
        </p:spPr>
        <p:txBody>
          <a:bodyPr wrap="square" lIns="0" tIns="0" rIns="0" bIns="0" rtlCol="0" anchor="t">
            <a:spAutoFit/>
          </a:bodyPr>
          <a:lstStyle/>
          <a:p>
            <a:pPr algn="ctr">
              <a:lnSpc>
                <a:spcPts val="3439"/>
              </a:lnSpc>
            </a:pPr>
            <a:r>
              <a:rPr lang="en-US" sz="2457" dirty="0">
                <a:solidFill>
                  <a:srgbClr val="3C3333"/>
                </a:solidFill>
                <a:latin typeface="Antic Bold"/>
              </a:rPr>
              <a:t>17</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10447" y="4932001"/>
            <a:ext cx="3005480" cy="3005480"/>
          </a:xfrm>
          <a:prstGeom prst="rect">
            <a:avLst/>
          </a:prstGeom>
        </p:spPr>
      </p:pic>
      <p:sp>
        <p:nvSpPr>
          <p:cNvPr id="9" name="TextBox 9"/>
          <p:cNvSpPr txBox="1"/>
          <p:nvPr/>
        </p:nvSpPr>
        <p:spPr>
          <a:xfrm>
            <a:off x="6108854" y="4977733"/>
            <a:ext cx="9557673" cy="2875915"/>
          </a:xfrm>
          <a:prstGeom prst="rect">
            <a:avLst/>
          </a:prstGeom>
        </p:spPr>
        <p:txBody>
          <a:bodyPr lIns="0" tIns="0" rIns="0" bIns="0" rtlCol="0" anchor="t">
            <a:spAutoFit/>
          </a:bodyPr>
          <a:lstStyle/>
          <a:p>
            <a:pPr>
              <a:lnSpc>
                <a:spcPts val="2896"/>
              </a:lnSpc>
            </a:pPr>
            <a:r>
              <a:rPr lang="en-US" sz="2068">
                <a:solidFill>
                  <a:srgbClr val="3C3333"/>
                </a:solidFill>
                <a:latin typeface="Antic"/>
              </a:rPr>
              <a:t>Here's a QR link to a resource repository we created to help you along your grad admissions journey! </a:t>
            </a:r>
          </a:p>
          <a:p>
            <a:pPr>
              <a:lnSpc>
                <a:spcPts val="2896"/>
              </a:lnSpc>
            </a:pPr>
            <a:r>
              <a:rPr lang="en-US" sz="2068">
                <a:solidFill>
                  <a:srgbClr val="3C3333"/>
                </a:solidFill>
                <a:latin typeface="Antic"/>
              </a:rPr>
              <a:t>Here we have:</a:t>
            </a:r>
          </a:p>
          <a:p>
            <a:pPr marL="446693" lvl="1" indent="-223347">
              <a:lnSpc>
                <a:spcPts val="2896"/>
              </a:lnSpc>
              <a:buFont typeface="Arial"/>
              <a:buChar char="•"/>
            </a:pPr>
            <a:r>
              <a:rPr lang="en-US" sz="2068">
                <a:solidFill>
                  <a:srgbClr val="3C3333"/>
                </a:solidFill>
                <a:latin typeface="Antic"/>
              </a:rPr>
              <a:t>This slide deck. </a:t>
            </a:r>
          </a:p>
          <a:p>
            <a:pPr marL="446693" lvl="1" indent="-223347">
              <a:lnSpc>
                <a:spcPts val="2896"/>
              </a:lnSpc>
              <a:buFont typeface="Arial"/>
              <a:buChar char="•"/>
            </a:pPr>
            <a:r>
              <a:rPr lang="en-US" sz="2068">
                <a:solidFill>
                  <a:srgbClr val="3C3333"/>
                </a:solidFill>
                <a:latin typeface="Antic"/>
              </a:rPr>
              <a:t>An e-Guide with a personal statement sample, CV sample, links, and more! </a:t>
            </a:r>
          </a:p>
          <a:p>
            <a:pPr marL="446693" lvl="1" indent="-223347">
              <a:lnSpc>
                <a:spcPts val="2896"/>
              </a:lnSpc>
              <a:buFont typeface="Arial"/>
              <a:buChar char="•"/>
            </a:pPr>
            <a:r>
              <a:rPr lang="en-US" sz="2068">
                <a:solidFill>
                  <a:srgbClr val="3C3333"/>
                </a:solidFill>
                <a:latin typeface="Antic"/>
              </a:rPr>
              <a:t>Spreadsheet templates. </a:t>
            </a:r>
          </a:p>
          <a:p>
            <a:pPr>
              <a:lnSpc>
                <a:spcPts val="2896"/>
              </a:lnSpc>
            </a:pPr>
            <a:r>
              <a:rPr lang="en-US" sz="2068">
                <a:solidFill>
                  <a:srgbClr val="3C3333"/>
                </a:solidFill>
                <a:latin typeface="Antic"/>
              </a:rPr>
              <a:t>This repository will be updated as more resources are acquired! </a:t>
            </a:r>
          </a:p>
          <a:p>
            <a:pPr>
              <a:lnSpc>
                <a:spcPts val="2896"/>
              </a:lnSpc>
            </a:pPr>
            <a:endParaRPr lang="en-US" sz="2068">
              <a:solidFill>
                <a:srgbClr val="3C3333"/>
              </a:solidFill>
              <a:latin typeface="Antic"/>
            </a:endParaRPr>
          </a:p>
        </p:txBody>
      </p:sp>
      <p:sp>
        <p:nvSpPr>
          <p:cNvPr id="10" name="TextBox 10"/>
          <p:cNvSpPr txBox="1"/>
          <p:nvPr/>
        </p:nvSpPr>
        <p:spPr>
          <a:xfrm>
            <a:off x="7845235" y="9333236"/>
            <a:ext cx="2597530" cy="477399"/>
          </a:xfrm>
          <a:prstGeom prst="rect">
            <a:avLst/>
          </a:prstGeom>
        </p:spPr>
        <p:txBody>
          <a:bodyPr lIns="0" tIns="0" rIns="0" bIns="0" rtlCol="0" anchor="t">
            <a:spAutoFit/>
          </a:bodyPr>
          <a:lstStyle/>
          <a:p>
            <a:pPr algn="ctr">
              <a:lnSpc>
                <a:spcPts val="3995"/>
              </a:lnSpc>
            </a:pPr>
            <a:r>
              <a:rPr lang="en-US" sz="2854" spc="156">
                <a:solidFill>
                  <a:srgbClr val="696969"/>
                </a:solidFill>
                <a:latin typeface="Antic"/>
              </a:rPr>
              <a:t>CONTEXT LAB </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17188916" cy="864234"/>
          </a:xfrm>
          <a:prstGeom prst="rect">
            <a:avLst/>
          </a:prstGeom>
        </p:spPr>
        <p:txBody>
          <a:bodyPr lIns="0" tIns="0" rIns="0" bIns="0" rtlCol="0" anchor="t">
            <a:spAutoFit/>
          </a:bodyPr>
          <a:lstStyle/>
          <a:p>
            <a:pPr>
              <a:lnSpc>
                <a:spcPts val="6440"/>
              </a:lnSpc>
            </a:pPr>
            <a:r>
              <a:rPr lang="en-US" sz="4600" spc="749">
                <a:solidFill>
                  <a:srgbClr val="000000"/>
                </a:solidFill>
                <a:latin typeface="Luciole"/>
              </a:rPr>
              <a:t>Survey Feedback</a:t>
            </a:r>
          </a:p>
        </p:txBody>
      </p:sp>
      <p:grpSp>
        <p:nvGrpSpPr>
          <p:cNvPr id="3" name="Group 3"/>
          <p:cNvGrpSpPr/>
          <p:nvPr/>
        </p:nvGrpSpPr>
        <p:grpSpPr>
          <a:xfrm>
            <a:off x="293358" y="9258300"/>
            <a:ext cx="735342" cy="735342"/>
            <a:chOff x="0" y="0"/>
            <a:chExt cx="980456" cy="980456"/>
          </a:xfrm>
        </p:grpSpPr>
        <p:grpSp>
          <p:nvGrpSpPr>
            <p:cNvPr id="4" name="Group 4"/>
            <p:cNvGrpSpPr>
              <a:grpSpLocks noChangeAspect="1"/>
            </p:cNvGrpSpPr>
            <p:nvPr/>
          </p:nvGrpSpPr>
          <p:grpSpPr>
            <a:xfrm>
              <a:off x="0" y="0"/>
              <a:ext cx="980456" cy="980456"/>
              <a:chOff x="0" y="0"/>
              <a:chExt cx="2540000" cy="2540000"/>
            </a:xfrm>
          </p:grpSpPr>
          <p:sp>
            <p:nvSpPr>
              <p:cNvPr id="5" name="Freeform 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FCA311"/>
              </a:solidFill>
            </p:spPr>
          </p:sp>
        </p:grpSp>
      </p:grpSp>
      <p:sp>
        <p:nvSpPr>
          <p:cNvPr id="7" name="TextBox 7"/>
          <p:cNvSpPr txBox="1"/>
          <p:nvPr/>
        </p:nvSpPr>
        <p:spPr>
          <a:xfrm>
            <a:off x="489207" y="9396794"/>
            <a:ext cx="343644"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18</a:t>
            </a:r>
          </a:p>
        </p:txBody>
      </p:sp>
      <p:sp>
        <p:nvSpPr>
          <p:cNvPr id="8" name="TextBox 8"/>
          <p:cNvSpPr txBox="1"/>
          <p:nvPr/>
        </p:nvSpPr>
        <p:spPr>
          <a:xfrm>
            <a:off x="7845235" y="9333236"/>
            <a:ext cx="2597530" cy="477399"/>
          </a:xfrm>
          <a:prstGeom prst="rect">
            <a:avLst/>
          </a:prstGeom>
        </p:spPr>
        <p:txBody>
          <a:bodyPr lIns="0" tIns="0" rIns="0" bIns="0" rtlCol="0" anchor="t">
            <a:spAutoFit/>
          </a:bodyPr>
          <a:lstStyle/>
          <a:p>
            <a:pPr algn="ctr">
              <a:lnSpc>
                <a:spcPts val="3995"/>
              </a:lnSpc>
            </a:pPr>
            <a:r>
              <a:rPr lang="en-US" sz="2854" spc="156">
                <a:solidFill>
                  <a:srgbClr val="696969"/>
                </a:solidFill>
                <a:latin typeface="Antic"/>
              </a:rPr>
              <a:t>CONTEXT LAB </a:t>
            </a:r>
          </a:p>
        </p:txBody>
      </p:sp>
      <p:pic>
        <p:nvPicPr>
          <p:cNvPr id="9" name="Picture 8">
            <a:extLst>
              <a:ext uri="{FF2B5EF4-FFF2-40B4-BE49-F238E27FC236}">
                <a16:creationId xmlns:a16="http://schemas.microsoft.com/office/drawing/2014/main" id="{C89F012A-6BF8-BC66-8EEB-D421D2159F55}"/>
              </a:ext>
            </a:extLst>
          </p:cNvPr>
          <p:cNvPicPr>
            <a:picLocks noChangeAspect="1"/>
          </p:cNvPicPr>
          <p:nvPr/>
        </p:nvPicPr>
        <p:blipFill>
          <a:blip r:embed="rId2"/>
          <a:stretch>
            <a:fillRect/>
          </a:stretch>
        </p:blipFill>
        <p:spPr>
          <a:xfrm>
            <a:off x="6324600" y="2324100"/>
            <a:ext cx="5638800" cy="563880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373814" cy="281586"/>
              </a:xfrm>
              <a:custGeom>
                <a:avLst/>
                <a:gdLst/>
                <a:ahLst/>
                <a:cxnLst/>
                <a:rect l="l" t="t" r="r" b="b"/>
                <a:pathLst>
                  <a:path w="373814" h="281586">
                    <a:moveTo>
                      <a:pt x="149257" y="5259"/>
                    </a:moveTo>
                    <a:cubicBezTo>
                      <a:pt x="187749" y="9562"/>
                      <a:pt x="226025" y="15625"/>
                      <a:pt x="263963" y="23426"/>
                    </a:cubicBezTo>
                    <a:cubicBezTo>
                      <a:pt x="308579" y="32394"/>
                      <a:pt x="344987" y="64548"/>
                      <a:pt x="359401" y="107714"/>
                    </a:cubicBezTo>
                    <a:cubicBezTo>
                      <a:pt x="373814" y="150879"/>
                      <a:pt x="364030" y="198458"/>
                      <a:pt x="333753" y="232433"/>
                    </a:cubicBezTo>
                    <a:cubicBezTo>
                      <a:pt x="303475" y="266408"/>
                      <a:pt x="257334" y="281586"/>
                      <a:pt x="212799" y="272220"/>
                    </a:cubicBezTo>
                    <a:cubicBezTo>
                      <a:pt x="182449" y="265979"/>
                      <a:pt x="151829" y="261129"/>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584829" y="9396794"/>
            <a:ext cx="152400"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1</a:t>
            </a:r>
          </a:p>
        </p:txBody>
      </p:sp>
      <p:sp>
        <p:nvSpPr>
          <p:cNvPr id="7" name="TextBox 7"/>
          <p:cNvSpPr txBox="1"/>
          <p:nvPr/>
        </p:nvSpPr>
        <p:spPr>
          <a:xfrm>
            <a:off x="237099" y="1940502"/>
            <a:ext cx="18288000" cy="5692665"/>
          </a:xfrm>
          <a:prstGeom prst="rect">
            <a:avLst/>
          </a:prstGeom>
        </p:spPr>
        <p:txBody>
          <a:bodyPr lIns="0" tIns="0" rIns="0" bIns="0" rtlCol="0" anchor="t">
            <a:spAutoFit/>
          </a:bodyPr>
          <a:lstStyle/>
          <a:p>
            <a:pPr algn="ctr">
              <a:lnSpc>
                <a:spcPts val="42045"/>
              </a:lnSpc>
              <a:spcBef>
                <a:spcPct val="0"/>
              </a:spcBef>
            </a:pPr>
            <a:r>
              <a:rPr lang="en-US" sz="30032" spc="4895" dirty="0">
                <a:solidFill>
                  <a:srgbClr val="000000">
                    <a:alpha val="5882"/>
                  </a:srgbClr>
                </a:solidFill>
                <a:latin typeface="Luciole"/>
              </a:rPr>
              <a:t>INTROS</a:t>
            </a:r>
          </a:p>
        </p:txBody>
      </p:sp>
      <p:grpSp>
        <p:nvGrpSpPr>
          <p:cNvPr id="8" name="Group 8"/>
          <p:cNvGrpSpPr/>
          <p:nvPr/>
        </p:nvGrpSpPr>
        <p:grpSpPr>
          <a:xfrm>
            <a:off x="11284663" y="1537234"/>
            <a:ext cx="5617643" cy="6858580"/>
            <a:chOff x="-1" y="-276225"/>
            <a:chExt cx="7490190" cy="9144773"/>
          </a:xfrm>
        </p:grpSpPr>
        <p:grpSp>
          <p:nvGrpSpPr>
            <p:cNvPr id="9" name="Group 9"/>
            <p:cNvGrpSpPr>
              <a:grpSpLocks noChangeAspect="1"/>
            </p:cNvGrpSpPr>
            <p:nvPr/>
          </p:nvGrpSpPr>
          <p:grpSpPr>
            <a:xfrm>
              <a:off x="1522801" y="3728018"/>
              <a:ext cx="4444589" cy="5140530"/>
              <a:chOff x="0" y="0"/>
              <a:chExt cx="4428490" cy="5121910"/>
            </a:xfrm>
          </p:grpSpPr>
          <p:sp>
            <p:nvSpPr>
              <p:cNvPr id="10" name="Freeform 10"/>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blipFill>
                <a:blip r:embed="rId2"/>
                <a:stretch>
                  <a:fillRect t="-27930" b="-27930"/>
                </a:stretch>
              </a:blipFill>
            </p:spPr>
          </p:sp>
          <p:sp>
            <p:nvSpPr>
              <p:cNvPr id="11" name="Freeform 11"/>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FFFFF"/>
              </a:solidFill>
            </p:spPr>
          </p:sp>
          <p:sp>
            <p:nvSpPr>
              <p:cNvPr id="12" name="Freeform 12"/>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3"/>
                <a:stretch>
                  <a:fillRect t="-2075" b="-2075"/>
                </a:stretch>
              </a:blipFill>
            </p:spPr>
          </p:sp>
          <p:sp>
            <p:nvSpPr>
              <p:cNvPr id="13" name="Freeform 13"/>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000000"/>
              </a:solidFill>
            </p:spPr>
          </p:sp>
          <p:sp>
            <p:nvSpPr>
              <p:cNvPr id="14" name="Freeform 14"/>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000000"/>
              </a:solidFill>
            </p:spPr>
          </p:sp>
          <p:sp>
            <p:nvSpPr>
              <p:cNvPr id="15" name="Freeform 15"/>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000000"/>
              </a:solidFill>
            </p:spPr>
          </p:sp>
          <p:sp>
            <p:nvSpPr>
              <p:cNvPr id="16" name="Freeform 16"/>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000000"/>
              </a:solidFill>
            </p:spPr>
          </p:sp>
        </p:grpSp>
        <p:sp>
          <p:nvSpPr>
            <p:cNvPr id="17" name="TextBox 17"/>
            <p:cNvSpPr txBox="1"/>
            <p:nvPr/>
          </p:nvSpPr>
          <p:spPr>
            <a:xfrm>
              <a:off x="-1" y="177980"/>
              <a:ext cx="7490190" cy="3361691"/>
            </a:xfrm>
            <a:prstGeom prst="rect">
              <a:avLst/>
            </a:prstGeom>
          </p:spPr>
          <p:txBody>
            <a:bodyPr lIns="0" tIns="0" rIns="0" bIns="0" rtlCol="0" anchor="t">
              <a:spAutoFit/>
            </a:bodyPr>
            <a:lstStyle/>
            <a:p>
              <a:pPr algn="ctr">
                <a:lnSpc>
                  <a:spcPts val="5040"/>
                </a:lnSpc>
              </a:pPr>
              <a:endParaRPr dirty="0"/>
            </a:p>
            <a:p>
              <a:pPr algn="ctr">
                <a:lnSpc>
                  <a:spcPts val="5040"/>
                </a:lnSpc>
              </a:pPr>
              <a:r>
                <a:rPr lang="en-US" sz="3600" spc="359" dirty="0">
                  <a:solidFill>
                    <a:srgbClr val="000000"/>
                  </a:solidFill>
                  <a:latin typeface="Antic"/>
                </a:rPr>
                <a:t>2nd year Ph.D. student </a:t>
              </a:r>
            </a:p>
            <a:p>
              <a:pPr algn="ctr">
                <a:lnSpc>
                  <a:spcPts val="5040"/>
                </a:lnSpc>
              </a:pPr>
              <a:r>
                <a:rPr lang="en-US" sz="3600" spc="359" dirty="0">
                  <a:solidFill>
                    <a:srgbClr val="000000"/>
                  </a:solidFill>
                  <a:latin typeface="Antic"/>
                </a:rPr>
                <a:t>Air pollution and HCI for virtual interaction. </a:t>
              </a:r>
            </a:p>
          </p:txBody>
        </p:sp>
        <p:sp>
          <p:nvSpPr>
            <p:cNvPr id="18" name="TextBox 18"/>
            <p:cNvSpPr txBox="1"/>
            <p:nvPr/>
          </p:nvSpPr>
          <p:spPr>
            <a:xfrm>
              <a:off x="1351244" y="-276225"/>
              <a:ext cx="4787702" cy="1407372"/>
            </a:xfrm>
            <a:prstGeom prst="rect">
              <a:avLst/>
            </a:prstGeom>
          </p:spPr>
          <p:txBody>
            <a:bodyPr lIns="0" tIns="0" rIns="0" bIns="0" rtlCol="0" anchor="t">
              <a:spAutoFit/>
            </a:bodyPr>
            <a:lstStyle/>
            <a:p>
              <a:pPr algn="ctr">
                <a:lnSpc>
                  <a:spcPts val="7840"/>
                </a:lnSpc>
                <a:spcBef>
                  <a:spcPct val="0"/>
                </a:spcBef>
              </a:pPr>
              <a:r>
                <a:rPr lang="en-US" sz="5600" spc="912" dirty="0">
                  <a:solidFill>
                    <a:srgbClr val="FCA311"/>
                  </a:solidFill>
                  <a:latin typeface="Rundeck"/>
                </a:rPr>
                <a:t>Gabby</a:t>
              </a:r>
              <a:r>
                <a:rPr lang="en-US" sz="5600" spc="912" dirty="0">
                  <a:solidFill>
                    <a:srgbClr val="000000"/>
                  </a:solidFill>
                  <a:latin typeface="Rundeck"/>
                </a:rPr>
                <a:t> </a:t>
              </a:r>
            </a:p>
          </p:txBody>
        </p:sp>
      </p:grpSp>
      <p:grpSp>
        <p:nvGrpSpPr>
          <p:cNvPr id="19" name="Group 19"/>
          <p:cNvGrpSpPr/>
          <p:nvPr/>
        </p:nvGrpSpPr>
        <p:grpSpPr>
          <a:xfrm>
            <a:off x="1105881" y="1865150"/>
            <a:ext cx="6755871" cy="6556700"/>
            <a:chOff x="0" y="0"/>
            <a:chExt cx="9007829" cy="8742267"/>
          </a:xfrm>
        </p:grpSpPr>
        <p:grpSp>
          <p:nvGrpSpPr>
            <p:cNvPr id="20" name="Group 20"/>
            <p:cNvGrpSpPr>
              <a:grpSpLocks noChangeAspect="1"/>
            </p:cNvGrpSpPr>
            <p:nvPr/>
          </p:nvGrpSpPr>
          <p:grpSpPr>
            <a:xfrm>
              <a:off x="2281620" y="3601737"/>
              <a:ext cx="4444589" cy="5140530"/>
              <a:chOff x="0" y="0"/>
              <a:chExt cx="4428490" cy="5121910"/>
            </a:xfrm>
          </p:grpSpPr>
          <p:sp>
            <p:nvSpPr>
              <p:cNvPr id="21" name="Freeform 21"/>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blipFill>
                <a:blip r:embed="rId2"/>
                <a:stretch>
                  <a:fillRect t="-27930" b="-27930"/>
                </a:stretch>
              </a:blipFill>
            </p:spPr>
          </p:sp>
          <p:sp>
            <p:nvSpPr>
              <p:cNvPr id="22" name="Freeform 22"/>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FFFFF"/>
              </a:solidFill>
            </p:spPr>
          </p:sp>
          <p:sp>
            <p:nvSpPr>
              <p:cNvPr id="23" name="Freeform 23"/>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4"/>
                <a:stretch>
                  <a:fillRect t="-2075" b="-2075"/>
                </a:stretch>
              </a:blipFill>
            </p:spPr>
          </p:sp>
          <p:sp>
            <p:nvSpPr>
              <p:cNvPr id="24" name="Freeform 24"/>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id="25" name="Freeform 25"/>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000000"/>
              </a:solidFill>
            </p:spPr>
          </p:sp>
          <p:sp>
            <p:nvSpPr>
              <p:cNvPr id="26" name="Freeform 26"/>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000000"/>
              </a:solidFill>
            </p:spPr>
          </p:sp>
          <p:sp>
            <p:nvSpPr>
              <p:cNvPr id="27" name="Freeform 27"/>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000000"/>
              </a:solidFill>
            </p:spPr>
          </p:sp>
        </p:grpSp>
        <p:sp>
          <p:nvSpPr>
            <p:cNvPr id="28" name="TextBox 28"/>
            <p:cNvSpPr txBox="1"/>
            <p:nvPr/>
          </p:nvSpPr>
          <p:spPr>
            <a:xfrm>
              <a:off x="0" y="363092"/>
              <a:ext cx="9007829" cy="2506980"/>
            </a:xfrm>
            <a:prstGeom prst="rect">
              <a:avLst/>
            </a:prstGeom>
          </p:spPr>
          <p:txBody>
            <a:bodyPr lIns="0" tIns="0" rIns="0" bIns="0" rtlCol="0" anchor="t">
              <a:spAutoFit/>
            </a:bodyPr>
            <a:lstStyle/>
            <a:p>
              <a:pPr algn="ctr">
                <a:lnSpc>
                  <a:spcPts val="5040"/>
                </a:lnSpc>
              </a:pPr>
              <a:endParaRPr dirty="0"/>
            </a:p>
            <a:p>
              <a:pPr algn="ctr">
                <a:lnSpc>
                  <a:spcPts val="5040"/>
                </a:lnSpc>
              </a:pPr>
              <a:r>
                <a:rPr lang="en-US" sz="3600" spc="359" dirty="0">
                  <a:solidFill>
                    <a:srgbClr val="000000"/>
                  </a:solidFill>
                  <a:latin typeface="Antic"/>
                </a:rPr>
                <a:t>1st year Ph.D. student </a:t>
              </a:r>
            </a:p>
            <a:p>
              <a:pPr algn="ctr">
                <a:lnSpc>
                  <a:spcPts val="5040"/>
                </a:lnSpc>
              </a:pPr>
              <a:r>
                <a:rPr lang="en-US" sz="3600" spc="359" dirty="0">
                  <a:solidFill>
                    <a:srgbClr val="000000"/>
                  </a:solidFill>
                  <a:latin typeface="Antic"/>
                </a:rPr>
                <a:t>Visual cognition and driving</a:t>
              </a:r>
            </a:p>
          </p:txBody>
        </p:sp>
        <p:sp>
          <p:nvSpPr>
            <p:cNvPr id="29" name="TextBox 29"/>
            <p:cNvSpPr txBox="1"/>
            <p:nvPr/>
          </p:nvSpPr>
          <p:spPr>
            <a:xfrm>
              <a:off x="1979690" y="-276225"/>
              <a:ext cx="5048448" cy="1407372"/>
            </a:xfrm>
            <a:prstGeom prst="rect">
              <a:avLst/>
            </a:prstGeom>
          </p:spPr>
          <p:txBody>
            <a:bodyPr lIns="0" tIns="0" rIns="0" bIns="0" rtlCol="0" anchor="t">
              <a:spAutoFit/>
            </a:bodyPr>
            <a:lstStyle/>
            <a:p>
              <a:pPr algn="ctr">
                <a:lnSpc>
                  <a:spcPts val="7840"/>
                </a:lnSpc>
                <a:spcBef>
                  <a:spcPct val="0"/>
                </a:spcBef>
              </a:pPr>
              <a:r>
                <a:rPr lang="en-US" sz="5600" spc="912" dirty="0">
                  <a:solidFill>
                    <a:srgbClr val="FCA311"/>
                  </a:solidFill>
                  <a:latin typeface="Rundeck"/>
                </a:rPr>
                <a:t>Enilda</a:t>
              </a:r>
              <a:r>
                <a:rPr lang="en-US" sz="5600" spc="912" dirty="0">
                  <a:solidFill>
                    <a:srgbClr val="000000"/>
                  </a:solidFill>
                  <a:latin typeface="Rundeck"/>
                </a:rPr>
                <a:t> </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80">
                                          <p:stCondLst>
                                            <p:cond delay="0"/>
                                          </p:stCondLst>
                                        </p:cTn>
                                        <p:tgtEl>
                                          <p:spTgt spid="19"/>
                                        </p:tgtEl>
                                      </p:cBhvr>
                                    </p:animEffect>
                                    <p:anim calcmode="lin" valueType="num">
                                      <p:cBhvr>
                                        <p:cTn id="2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1" dur="26">
                                          <p:stCondLst>
                                            <p:cond delay="650"/>
                                          </p:stCondLst>
                                        </p:cTn>
                                        <p:tgtEl>
                                          <p:spTgt spid="19"/>
                                        </p:tgtEl>
                                      </p:cBhvr>
                                      <p:to x="100000" y="60000"/>
                                    </p:animScale>
                                    <p:animScale>
                                      <p:cBhvr>
                                        <p:cTn id="32" dur="166" decel="50000">
                                          <p:stCondLst>
                                            <p:cond delay="676"/>
                                          </p:stCondLst>
                                        </p:cTn>
                                        <p:tgtEl>
                                          <p:spTgt spid="19"/>
                                        </p:tgtEl>
                                      </p:cBhvr>
                                      <p:to x="100000" y="100000"/>
                                    </p:animScale>
                                    <p:animScale>
                                      <p:cBhvr>
                                        <p:cTn id="33" dur="26">
                                          <p:stCondLst>
                                            <p:cond delay="1312"/>
                                          </p:stCondLst>
                                        </p:cTn>
                                        <p:tgtEl>
                                          <p:spTgt spid="19"/>
                                        </p:tgtEl>
                                      </p:cBhvr>
                                      <p:to x="100000" y="80000"/>
                                    </p:animScale>
                                    <p:animScale>
                                      <p:cBhvr>
                                        <p:cTn id="34" dur="166" decel="50000">
                                          <p:stCondLst>
                                            <p:cond delay="1338"/>
                                          </p:stCondLst>
                                        </p:cTn>
                                        <p:tgtEl>
                                          <p:spTgt spid="19"/>
                                        </p:tgtEl>
                                      </p:cBhvr>
                                      <p:to x="100000" y="100000"/>
                                    </p:animScale>
                                    <p:animScale>
                                      <p:cBhvr>
                                        <p:cTn id="35" dur="26">
                                          <p:stCondLst>
                                            <p:cond delay="1642"/>
                                          </p:stCondLst>
                                        </p:cTn>
                                        <p:tgtEl>
                                          <p:spTgt spid="19"/>
                                        </p:tgtEl>
                                      </p:cBhvr>
                                      <p:to x="100000" y="90000"/>
                                    </p:animScale>
                                    <p:animScale>
                                      <p:cBhvr>
                                        <p:cTn id="36" dur="166" decel="50000">
                                          <p:stCondLst>
                                            <p:cond delay="1668"/>
                                          </p:stCondLst>
                                        </p:cTn>
                                        <p:tgtEl>
                                          <p:spTgt spid="19"/>
                                        </p:tgtEl>
                                      </p:cBhvr>
                                      <p:to x="100000" y="100000"/>
                                    </p:animScale>
                                    <p:animScale>
                                      <p:cBhvr>
                                        <p:cTn id="37" dur="26">
                                          <p:stCondLst>
                                            <p:cond delay="1808"/>
                                          </p:stCondLst>
                                        </p:cTn>
                                        <p:tgtEl>
                                          <p:spTgt spid="19"/>
                                        </p:tgtEl>
                                      </p:cBhvr>
                                      <p:to x="100000" y="95000"/>
                                    </p:animScale>
                                    <p:animScale>
                                      <p:cBhvr>
                                        <p:cTn id="38"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700939" cy="406838"/>
              </a:xfrm>
              <a:custGeom>
                <a:avLst/>
                <a:gdLst/>
                <a:ahLst/>
                <a:cxnLst/>
                <a:rect l="l" t="t" r="r" b="b"/>
                <a:pathLst>
                  <a:path w="700939" h="406838">
                    <a:moveTo>
                      <a:pt x="149257" y="5259"/>
                    </a:moveTo>
                    <a:cubicBezTo>
                      <a:pt x="320501" y="24404"/>
                      <a:pt x="486057" y="78197"/>
                      <a:pt x="635850" y="163362"/>
                    </a:cubicBezTo>
                    <a:cubicBezTo>
                      <a:pt x="675511" y="185678"/>
                      <a:pt x="700201" y="227509"/>
                      <a:pt x="700570" y="273016"/>
                    </a:cubicBezTo>
                    <a:cubicBezTo>
                      <a:pt x="700939" y="318523"/>
                      <a:pt x="676931" y="360749"/>
                      <a:pt x="637637" y="383705"/>
                    </a:cubicBezTo>
                    <a:cubicBezTo>
                      <a:pt x="598343" y="406662"/>
                      <a:pt x="549769" y="406838"/>
                      <a:pt x="510309" y="384169"/>
                    </a:cubicBezTo>
                    <a:cubicBezTo>
                      <a:pt x="390475" y="316037"/>
                      <a:pt x="258030" y="273003"/>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151663"/>
            <a:ext cx="13017394" cy="5816727"/>
          </a:xfrm>
          <a:prstGeom prst="rect">
            <a:avLst/>
          </a:prstGeom>
        </p:spPr>
        <p:txBody>
          <a:bodyPr lIns="0" tIns="0" rIns="0" bIns="0" rtlCol="0" anchor="t">
            <a:spAutoFit/>
          </a:bodyPr>
          <a:lstStyle/>
          <a:p>
            <a:pPr marL="690881" lvl="1" indent="-345440">
              <a:lnSpc>
                <a:spcPts val="6848"/>
              </a:lnSpc>
              <a:buFont typeface="Arial"/>
              <a:buChar char="•"/>
            </a:pPr>
            <a:r>
              <a:rPr lang="en-US" sz="3200" dirty="0">
                <a:solidFill>
                  <a:srgbClr val="000000"/>
                </a:solidFill>
                <a:latin typeface="Antic"/>
              </a:rPr>
              <a:t>Grad school is a lot more focused and specialized than college.</a:t>
            </a:r>
          </a:p>
          <a:p>
            <a:pPr marL="690881" lvl="1" indent="-345440">
              <a:lnSpc>
                <a:spcPts val="6848"/>
              </a:lnSpc>
              <a:buFont typeface="Arial"/>
              <a:buChar char="•"/>
            </a:pPr>
            <a:r>
              <a:rPr lang="en-US" sz="3200" dirty="0">
                <a:solidFill>
                  <a:srgbClr val="000000"/>
                </a:solidFill>
                <a:latin typeface="Antic"/>
              </a:rPr>
              <a:t>Classes are directed to a very specific field or area of study. </a:t>
            </a:r>
          </a:p>
          <a:p>
            <a:pPr marL="690881" lvl="1" indent="-345440">
              <a:lnSpc>
                <a:spcPts val="6848"/>
              </a:lnSpc>
              <a:buFont typeface="Arial"/>
              <a:buChar char="•"/>
            </a:pPr>
            <a:r>
              <a:rPr lang="en-US" sz="3200" dirty="0">
                <a:solidFill>
                  <a:srgbClr val="000000"/>
                </a:solidFill>
                <a:latin typeface="Antic"/>
              </a:rPr>
              <a:t>Graduate students are expected to not only absorb information and gain knowledge but also to conduct their own research (mainly PhDs). </a:t>
            </a:r>
          </a:p>
          <a:p>
            <a:pPr marL="690881" lvl="1" indent="-345440">
              <a:lnSpc>
                <a:spcPts val="6848"/>
              </a:lnSpc>
              <a:buFont typeface="Arial"/>
              <a:buChar char="•"/>
            </a:pPr>
            <a:r>
              <a:rPr lang="en-US" sz="3200" dirty="0">
                <a:solidFill>
                  <a:srgbClr val="000000"/>
                </a:solidFill>
                <a:latin typeface="Antic"/>
              </a:rPr>
              <a:t>The main difference: Undergrad (you gain knowledge); Graduate School (you produce knowledge). </a:t>
            </a:r>
          </a:p>
          <a:p>
            <a:pPr>
              <a:lnSpc>
                <a:spcPts val="4480"/>
              </a:lnSpc>
            </a:pPr>
            <a:endParaRPr lang="en-US" sz="3200" dirty="0">
              <a:solidFill>
                <a:srgbClr val="000000"/>
              </a:solidFill>
              <a:latin typeface="Antic"/>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23991" y="6070353"/>
            <a:ext cx="4135309" cy="3187947"/>
          </a:xfrm>
          <a:prstGeom prst="rect">
            <a:avLst/>
          </a:prstGeom>
        </p:spPr>
      </p:pic>
      <p:sp>
        <p:nvSpPr>
          <p:cNvPr id="8" name="TextBox 8"/>
          <p:cNvSpPr txBox="1"/>
          <p:nvPr/>
        </p:nvSpPr>
        <p:spPr>
          <a:xfrm>
            <a:off x="1028700" y="819150"/>
            <a:ext cx="11787698"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What is Graduate School?</a:t>
            </a:r>
          </a:p>
        </p:txBody>
      </p:sp>
      <p:sp>
        <p:nvSpPr>
          <p:cNvPr id="9" name="TextBox 9"/>
          <p:cNvSpPr txBox="1"/>
          <p:nvPr/>
        </p:nvSpPr>
        <p:spPr>
          <a:xfrm>
            <a:off x="571732" y="9396794"/>
            <a:ext cx="178594"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2</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987672" cy="631170"/>
              </a:xfrm>
              <a:custGeom>
                <a:avLst/>
                <a:gdLst/>
                <a:ahLst/>
                <a:cxnLst/>
                <a:rect l="l" t="t" r="r" b="b"/>
                <a:pathLst>
                  <a:path w="987672" h="631170">
                    <a:moveTo>
                      <a:pt x="149257" y="5259"/>
                    </a:moveTo>
                    <a:cubicBezTo>
                      <a:pt x="455395" y="39486"/>
                      <a:pt x="738659" y="183816"/>
                      <a:pt x="946293" y="411369"/>
                    </a:cubicBezTo>
                    <a:cubicBezTo>
                      <a:pt x="977117" y="444848"/>
                      <a:pt x="987672" y="492262"/>
                      <a:pt x="973960" y="535655"/>
                    </a:cubicBezTo>
                    <a:cubicBezTo>
                      <a:pt x="960249" y="579049"/>
                      <a:pt x="924368" y="611790"/>
                      <a:pt x="879903" y="621480"/>
                    </a:cubicBezTo>
                    <a:cubicBezTo>
                      <a:pt x="835438" y="631170"/>
                      <a:pt x="789187" y="616328"/>
                      <a:pt x="758663" y="582574"/>
                    </a:cubicBezTo>
                    <a:cubicBezTo>
                      <a:pt x="592556" y="400532"/>
                      <a:pt x="365945" y="285068"/>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152416"/>
            <a:ext cx="10814488" cy="7550277"/>
          </a:xfrm>
          <a:prstGeom prst="rect">
            <a:avLst/>
          </a:prstGeom>
        </p:spPr>
        <p:txBody>
          <a:bodyPr lIns="0" tIns="0" rIns="0" bIns="0" rtlCol="0" anchor="t">
            <a:spAutoFit/>
          </a:bodyPr>
          <a:lstStyle/>
          <a:p>
            <a:pPr marL="690879" lvl="1" indent="-345439">
              <a:lnSpc>
                <a:spcPts val="6847"/>
              </a:lnSpc>
              <a:buFont typeface="Arial"/>
              <a:buChar char="•"/>
            </a:pPr>
            <a:r>
              <a:rPr lang="en-US" sz="3199" dirty="0">
                <a:solidFill>
                  <a:srgbClr val="000000"/>
                </a:solidFill>
                <a:latin typeface="Antic"/>
              </a:rPr>
              <a:t>Committed to a field that requires a graduate degree to progress. </a:t>
            </a:r>
          </a:p>
          <a:p>
            <a:pPr marL="690879" lvl="1" indent="-345439">
              <a:lnSpc>
                <a:spcPts val="6847"/>
              </a:lnSpc>
              <a:buFont typeface="Arial"/>
              <a:buChar char="•"/>
            </a:pPr>
            <a:r>
              <a:rPr lang="en-US" sz="3199" dirty="0">
                <a:solidFill>
                  <a:srgbClr val="000000"/>
                </a:solidFill>
                <a:latin typeface="Antic"/>
              </a:rPr>
              <a:t>You want to become an expert within a specific topic in your chosen field. </a:t>
            </a:r>
          </a:p>
          <a:p>
            <a:pPr marL="690879" lvl="1" indent="-345439">
              <a:lnSpc>
                <a:spcPts val="6847"/>
              </a:lnSpc>
              <a:buFont typeface="Arial"/>
              <a:buChar char="•"/>
            </a:pPr>
            <a:r>
              <a:rPr lang="en-US" sz="3199" dirty="0">
                <a:solidFill>
                  <a:srgbClr val="000000"/>
                </a:solidFill>
                <a:latin typeface="Antic"/>
              </a:rPr>
              <a:t>You want to produce your own work. (e.g., research, patents!) </a:t>
            </a:r>
          </a:p>
          <a:p>
            <a:pPr marL="690879" lvl="1" indent="-345439">
              <a:lnSpc>
                <a:spcPts val="6847"/>
              </a:lnSpc>
              <a:buFont typeface="Arial"/>
              <a:buChar char="•"/>
            </a:pPr>
            <a:r>
              <a:rPr lang="en-US" sz="3199" dirty="0">
                <a:solidFill>
                  <a:srgbClr val="000000"/>
                </a:solidFill>
                <a:latin typeface="Antic"/>
              </a:rPr>
              <a:t>You are passionate about a certain area in your field and want to learn more.</a:t>
            </a:r>
          </a:p>
          <a:p>
            <a:pPr>
              <a:lnSpc>
                <a:spcPts val="4479"/>
              </a:lnSpc>
            </a:pPr>
            <a:endParaRPr lang="en-US" sz="3199" dirty="0">
              <a:solidFill>
                <a:srgbClr val="000000"/>
              </a:solidFill>
              <a:latin typeface="Antic"/>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33929" y="3591910"/>
            <a:ext cx="5125371" cy="3103179"/>
          </a:xfrm>
          <a:prstGeom prst="rect">
            <a:avLst/>
          </a:prstGeom>
        </p:spPr>
      </p:pic>
      <p:sp>
        <p:nvSpPr>
          <p:cNvPr id="8" name="TextBox 8"/>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Should YOU go to Graduate School?</a:t>
            </a:r>
          </a:p>
        </p:txBody>
      </p:sp>
      <p:sp>
        <p:nvSpPr>
          <p:cNvPr id="9" name="TextBox 9"/>
          <p:cNvSpPr txBox="1"/>
          <p:nvPr/>
        </p:nvSpPr>
        <p:spPr>
          <a:xfrm>
            <a:off x="573592" y="9396794"/>
            <a:ext cx="17487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3</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183873" cy="927005"/>
              </a:xfrm>
              <a:custGeom>
                <a:avLst/>
                <a:gdLst/>
                <a:ahLst/>
                <a:cxnLst/>
                <a:rect l="l" t="t" r="r" b="b"/>
                <a:pathLst>
                  <a:path w="1183873" h="927005">
                    <a:moveTo>
                      <a:pt x="149257" y="5259"/>
                    </a:moveTo>
                    <a:cubicBezTo>
                      <a:pt x="594209" y="55006"/>
                      <a:pt x="980093" y="335367"/>
                      <a:pt x="1164903" y="743169"/>
                    </a:cubicBezTo>
                    <a:cubicBezTo>
                      <a:pt x="1183873" y="784535"/>
                      <a:pt x="1179260" y="832889"/>
                      <a:pt x="1152810" y="869922"/>
                    </a:cubicBezTo>
                    <a:cubicBezTo>
                      <a:pt x="1126360" y="906955"/>
                      <a:pt x="1082118" y="927005"/>
                      <a:pt x="1036835" y="922481"/>
                    </a:cubicBezTo>
                    <a:cubicBezTo>
                      <a:pt x="991552" y="917956"/>
                      <a:pt x="952151" y="889548"/>
                      <a:pt x="933552" y="848014"/>
                    </a:cubicBezTo>
                    <a:cubicBezTo>
                      <a:pt x="785704" y="521773"/>
                      <a:pt x="476996" y="297484"/>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077250"/>
            <a:ext cx="13245434" cy="7550277"/>
          </a:xfrm>
          <a:prstGeom prst="rect">
            <a:avLst/>
          </a:prstGeom>
        </p:spPr>
        <p:txBody>
          <a:bodyPr lIns="0" tIns="0" rIns="0" bIns="0" rtlCol="0" anchor="t">
            <a:spAutoFit/>
          </a:bodyPr>
          <a:lstStyle/>
          <a:p>
            <a:pPr marL="690879" lvl="1" indent="-345439">
              <a:lnSpc>
                <a:spcPts val="6847"/>
              </a:lnSpc>
              <a:buFont typeface="Arial"/>
              <a:buChar char="•"/>
            </a:pPr>
            <a:r>
              <a:rPr lang="en-US" sz="3199">
                <a:solidFill>
                  <a:srgbClr val="000000"/>
                </a:solidFill>
                <a:latin typeface="Antic"/>
              </a:rPr>
              <a:t>Graduate school is very specialized.  </a:t>
            </a:r>
          </a:p>
          <a:p>
            <a:pPr marL="690879" lvl="1" indent="-345439">
              <a:lnSpc>
                <a:spcPts val="6847"/>
              </a:lnSpc>
              <a:buFont typeface="Arial"/>
              <a:buChar char="•"/>
            </a:pPr>
            <a:r>
              <a:rPr lang="en-US" sz="3199">
                <a:solidFill>
                  <a:srgbClr val="000000"/>
                </a:solidFill>
                <a:latin typeface="Antic"/>
              </a:rPr>
              <a:t>It is a lot of money, and some programs are a 2–6-year commitment. </a:t>
            </a:r>
          </a:p>
          <a:p>
            <a:pPr marL="690879" lvl="1" indent="-345439">
              <a:lnSpc>
                <a:spcPts val="6847"/>
              </a:lnSpc>
              <a:buFont typeface="Arial"/>
              <a:buChar char="•"/>
            </a:pPr>
            <a:r>
              <a:rPr lang="en-US" sz="3199">
                <a:solidFill>
                  <a:srgbClr val="000000"/>
                </a:solidFill>
                <a:latin typeface="Antic"/>
              </a:rPr>
              <a:t>Graduate school is a lot of work – need motivation/ reason to keep you going.  </a:t>
            </a:r>
          </a:p>
          <a:p>
            <a:pPr marL="690879" lvl="1" indent="-345439">
              <a:lnSpc>
                <a:spcPts val="6847"/>
              </a:lnSpc>
              <a:buFont typeface="Arial"/>
              <a:buChar char="•"/>
            </a:pPr>
            <a:r>
              <a:rPr lang="en-US" sz="3199">
                <a:solidFill>
                  <a:srgbClr val="000000"/>
                </a:solidFill>
                <a:latin typeface="Antic"/>
              </a:rPr>
              <a:t>Gap years are ok! It leads to a time of self-discovery and figuring out what you want. </a:t>
            </a:r>
          </a:p>
          <a:p>
            <a:pPr marL="690879" lvl="1" indent="-345439">
              <a:lnSpc>
                <a:spcPts val="6847"/>
              </a:lnSpc>
              <a:buFont typeface="Arial"/>
              <a:buChar char="•"/>
            </a:pPr>
            <a:r>
              <a:rPr lang="en-US" sz="3199">
                <a:solidFill>
                  <a:srgbClr val="000000"/>
                </a:solidFill>
                <a:latin typeface="Antic"/>
              </a:rPr>
              <a:t>The opportunity to get more research experience (e.g., in your current lab or seeking new opportunities. </a:t>
            </a:r>
          </a:p>
          <a:p>
            <a:pPr>
              <a:lnSpc>
                <a:spcPts val="4479"/>
              </a:lnSpc>
            </a:pPr>
            <a:endParaRPr lang="en-US" sz="3199">
              <a:solidFill>
                <a:srgbClr val="000000"/>
              </a:solidFill>
              <a:latin typeface="Antic"/>
            </a:endParaRPr>
          </a:p>
        </p:txBody>
      </p:sp>
      <p:grpSp>
        <p:nvGrpSpPr>
          <p:cNvPr id="7" name="Group 7"/>
          <p:cNvGrpSpPr>
            <a:grpSpLocks noChangeAspect="1"/>
          </p:cNvGrpSpPr>
          <p:nvPr/>
        </p:nvGrpSpPr>
        <p:grpSpPr>
          <a:xfrm>
            <a:off x="14274134" y="4124930"/>
            <a:ext cx="3234244" cy="3740667"/>
            <a:chOff x="0" y="0"/>
            <a:chExt cx="4428490" cy="5121910"/>
          </a:xfrm>
        </p:grpSpPr>
        <p:sp>
          <p:nvSpPr>
            <p:cNvPr id="8" name="Freeform 8"/>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id="9" name="Freeform 9"/>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FFFFF"/>
            </a:solidFill>
          </p:spPr>
        </p:sp>
        <p:sp>
          <p:nvSpPr>
            <p:cNvPr id="10" name="Freeform 10"/>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2"/>
              <a:stretch>
                <a:fillRect l="-3579" r="-3579"/>
              </a:stretch>
            </a:blipFill>
          </p:spPr>
        </p:sp>
        <p:sp>
          <p:nvSpPr>
            <p:cNvPr id="11" name="Freeform 11"/>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id="12" name="Freeform 12"/>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000000"/>
            </a:solidFill>
          </p:spPr>
        </p:sp>
        <p:sp>
          <p:nvSpPr>
            <p:cNvPr id="13" name="Freeform 13"/>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000000"/>
            </a:solidFill>
          </p:spPr>
        </p:sp>
        <p:sp>
          <p:nvSpPr>
            <p:cNvPr id="14" name="Freeform 14"/>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000000"/>
            </a:solidFill>
          </p:spPr>
        </p:sp>
      </p:grpSp>
      <p:sp>
        <p:nvSpPr>
          <p:cNvPr id="15" name="TextBox 15"/>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Should YOU go to Graduate School?</a:t>
            </a:r>
          </a:p>
        </p:txBody>
      </p:sp>
      <p:sp>
        <p:nvSpPr>
          <p:cNvPr id="16" name="TextBox 16"/>
          <p:cNvSpPr txBox="1"/>
          <p:nvPr/>
        </p:nvSpPr>
        <p:spPr>
          <a:xfrm>
            <a:off x="567193" y="9396794"/>
            <a:ext cx="187672"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4</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792196" y="2285577"/>
            <a:ext cx="23872392" cy="8229600"/>
            <a:chOff x="0" y="0"/>
            <a:chExt cx="31829856" cy="10972800"/>
          </a:xfrm>
        </p:grpSpPr>
        <p:pic>
          <p:nvPicPr>
            <p:cNvPr id="3" name="Picture 3"/>
            <p:cNvPicPr>
              <a:picLocks noChangeAspect="1"/>
            </p:cNvPicPr>
            <p:nvPr/>
          </p:nvPicPr>
          <p:blipFill>
            <a:blip r:embed="rId2">
              <a:alphaModFix amt="6204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20932" y="0"/>
              <a:ext cx="10383012" cy="10972800"/>
            </a:xfrm>
            <a:prstGeom prst="rect">
              <a:avLst/>
            </a:prstGeom>
          </p:spPr>
        </p:pic>
        <p:pic>
          <p:nvPicPr>
            <p:cNvPr id="4" name="Picture 4"/>
            <p:cNvPicPr>
              <a:picLocks noChangeAspect="1"/>
            </p:cNvPicPr>
            <p:nvPr/>
          </p:nvPicPr>
          <p:blipFill>
            <a:blip r:embed="rId4">
              <a:alphaModFix amt="6204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0383012" cy="10972800"/>
            </a:xfrm>
            <a:prstGeom prst="rect">
              <a:avLst/>
            </a:prstGeom>
          </p:spPr>
        </p:pic>
        <p:pic>
          <p:nvPicPr>
            <p:cNvPr id="5" name="Picture 5"/>
            <p:cNvPicPr>
              <a:picLocks noChangeAspect="1"/>
            </p:cNvPicPr>
            <p:nvPr/>
          </p:nvPicPr>
          <p:blipFill>
            <a:blip r:embed="rId6">
              <a:alphaModFix amt="4845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446844" y="0"/>
              <a:ext cx="10383012" cy="10972800"/>
            </a:xfrm>
            <a:prstGeom prst="rect">
              <a:avLst/>
            </a:prstGeom>
          </p:spPr>
        </p:pic>
      </p:grpSp>
      <p:grpSp>
        <p:nvGrpSpPr>
          <p:cNvPr id="6" name="Group 6"/>
          <p:cNvGrpSpPr/>
          <p:nvPr/>
        </p:nvGrpSpPr>
        <p:grpSpPr>
          <a:xfrm>
            <a:off x="293358" y="9258300"/>
            <a:ext cx="735342" cy="735342"/>
            <a:chOff x="0" y="0"/>
            <a:chExt cx="980456" cy="980456"/>
          </a:xfrm>
        </p:grpSpPr>
        <p:grpSp>
          <p:nvGrpSpPr>
            <p:cNvPr id="7" name="Group 7"/>
            <p:cNvGrpSpPr>
              <a:grpSpLocks noChangeAspect="1"/>
            </p:cNvGrpSpPr>
            <p:nvPr/>
          </p:nvGrpSpPr>
          <p:grpSpPr>
            <a:xfrm>
              <a:off x="0" y="0"/>
              <a:ext cx="980456" cy="980456"/>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9" name="Freeform 9"/>
              <p:cNvSpPr/>
              <p:nvPr/>
            </p:nvSpPr>
            <p:spPr>
              <a:xfrm>
                <a:off x="1261854" y="2605"/>
                <a:ext cx="1275541" cy="1275541"/>
              </a:xfrm>
              <a:custGeom>
                <a:avLst/>
                <a:gdLst/>
                <a:ahLst/>
                <a:cxnLst/>
                <a:rect l="l" t="t" r="r" b="b"/>
                <a:pathLst>
                  <a:path w="1275541" h="1275541">
                    <a:moveTo>
                      <a:pt x="149257" y="5259"/>
                    </a:moveTo>
                    <a:cubicBezTo>
                      <a:pt x="738922" y="71185"/>
                      <a:pt x="1204356" y="536619"/>
                      <a:pt x="1270282" y="1126284"/>
                    </a:cubicBezTo>
                    <a:cubicBezTo>
                      <a:pt x="1275541" y="1171487"/>
                      <a:pt x="1256211" y="1216050"/>
                      <a:pt x="1219612" y="1243097"/>
                    </a:cubicBezTo>
                    <a:cubicBezTo>
                      <a:pt x="1183013" y="1270144"/>
                      <a:pt x="1134740" y="1275541"/>
                      <a:pt x="1093071" y="1257244"/>
                    </a:cubicBezTo>
                    <a:cubicBezTo>
                      <a:pt x="1051403" y="1238948"/>
                      <a:pt x="1022709" y="1199755"/>
                      <a:pt x="1017855" y="1154506"/>
                    </a:cubicBezTo>
                    <a:cubicBezTo>
                      <a:pt x="965114" y="682774"/>
                      <a:pt x="592767" y="310427"/>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10" name="TextBox 10"/>
          <p:cNvSpPr txBox="1"/>
          <p:nvPr/>
        </p:nvSpPr>
        <p:spPr>
          <a:xfrm>
            <a:off x="586912" y="9396794"/>
            <a:ext cx="14823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5</a:t>
            </a:r>
          </a:p>
        </p:txBody>
      </p:sp>
      <p:sp>
        <p:nvSpPr>
          <p:cNvPr id="11" name="TextBox 11"/>
          <p:cNvSpPr txBox="1"/>
          <p:nvPr/>
        </p:nvSpPr>
        <p:spPr>
          <a:xfrm>
            <a:off x="661029" y="831042"/>
            <a:ext cx="4242406" cy="1431739"/>
          </a:xfrm>
          <a:prstGeom prst="rect">
            <a:avLst/>
          </a:prstGeom>
        </p:spPr>
        <p:txBody>
          <a:bodyPr lIns="0" tIns="0" rIns="0" bIns="0" rtlCol="0" anchor="t">
            <a:spAutoFit/>
          </a:bodyPr>
          <a:lstStyle/>
          <a:p>
            <a:pPr algn="ctr">
              <a:lnSpc>
                <a:spcPts val="11852"/>
              </a:lnSpc>
            </a:pPr>
            <a:r>
              <a:rPr lang="en-US" sz="8466" spc="2319" dirty="0">
                <a:solidFill>
                  <a:schemeClr val="accent6"/>
                </a:solidFill>
                <a:latin typeface="Luciole"/>
              </a:rPr>
              <a:t>POLL</a:t>
            </a:r>
          </a:p>
        </p:txBody>
      </p:sp>
      <p:pic>
        <p:nvPicPr>
          <p:cNvPr id="12" name="Picture 12"/>
          <p:cNvPicPr>
            <a:picLocks noChangeAspect="1"/>
          </p:cNvPicPr>
          <p:nvPr/>
        </p:nvPicPr>
        <p:blipFill>
          <a:blip r:embed="rId8"/>
          <a:srcRect/>
          <a:stretch>
            <a:fillRect/>
          </a:stretch>
        </p:blipFill>
        <p:spPr>
          <a:xfrm rot="503691">
            <a:off x="3304063" y="1338037"/>
            <a:ext cx="2266326" cy="1586428"/>
          </a:xfrm>
          <a:prstGeom prst="rect">
            <a:avLst/>
          </a:prstGeom>
        </p:spPr>
      </p:pic>
      <p:pic>
        <p:nvPicPr>
          <p:cNvPr id="13" name="Picture 12">
            <a:extLst>
              <a:ext uri="{FF2B5EF4-FFF2-40B4-BE49-F238E27FC236}">
                <a16:creationId xmlns:a16="http://schemas.microsoft.com/office/drawing/2014/main" id="{85B95E13-6F7F-3250-8EE0-1CD3C31D2244}"/>
              </a:ext>
            </a:extLst>
          </p:cNvPr>
          <p:cNvPicPr>
            <a:picLocks noChangeAspect="1"/>
          </p:cNvPicPr>
          <p:nvPr/>
        </p:nvPicPr>
        <p:blipFill>
          <a:blip r:embed="rId9"/>
          <a:stretch>
            <a:fillRect/>
          </a:stretch>
        </p:blipFill>
        <p:spPr>
          <a:xfrm>
            <a:off x="6360832" y="2362200"/>
            <a:ext cx="5562600" cy="5562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324025" cy="1633063"/>
              </a:xfrm>
              <a:custGeom>
                <a:avLst/>
                <a:gdLst/>
                <a:ahLst/>
                <a:cxnLst/>
                <a:rect l="l" t="t" r="r" b="b"/>
                <a:pathLst>
                  <a:path w="1324025" h="1633063">
                    <a:moveTo>
                      <a:pt x="149257" y="5259"/>
                    </a:moveTo>
                    <a:cubicBezTo>
                      <a:pt x="504047" y="44926"/>
                      <a:pt x="825758" y="232088"/>
                      <a:pt x="1035597" y="520908"/>
                    </a:cubicBezTo>
                    <a:cubicBezTo>
                      <a:pt x="1245437" y="809727"/>
                      <a:pt x="1324025" y="1173529"/>
                      <a:pt x="1252114" y="1523212"/>
                    </a:cubicBezTo>
                    <a:cubicBezTo>
                      <a:pt x="1243147" y="1567828"/>
                      <a:pt x="1210993" y="1604236"/>
                      <a:pt x="1167827" y="1618649"/>
                    </a:cubicBezTo>
                    <a:cubicBezTo>
                      <a:pt x="1124662" y="1633063"/>
                      <a:pt x="1077083" y="1623279"/>
                      <a:pt x="1043108" y="1593001"/>
                    </a:cubicBezTo>
                    <a:cubicBezTo>
                      <a:pt x="1009133" y="1562724"/>
                      <a:pt x="993955" y="1516583"/>
                      <a:pt x="1003321" y="1472048"/>
                    </a:cubicBezTo>
                    <a:cubicBezTo>
                      <a:pt x="1060850" y="1192302"/>
                      <a:pt x="997979" y="901261"/>
                      <a:pt x="830107" y="670205"/>
                    </a:cubicBezTo>
                    <a:cubicBezTo>
                      <a:pt x="662236" y="439150"/>
                      <a:pt x="404867" y="289419"/>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1028700" y="2077250"/>
            <a:ext cx="13350272" cy="6683502"/>
          </a:xfrm>
          <a:prstGeom prst="rect">
            <a:avLst/>
          </a:prstGeom>
        </p:spPr>
        <p:txBody>
          <a:bodyPr lIns="0" tIns="0" rIns="0" bIns="0" rtlCol="0" anchor="t">
            <a:spAutoFit/>
          </a:bodyPr>
          <a:lstStyle/>
          <a:p>
            <a:pPr marL="690881" lvl="1" indent="-345440">
              <a:lnSpc>
                <a:spcPts val="6848"/>
              </a:lnSpc>
              <a:buFont typeface="Arial"/>
              <a:buChar char="•"/>
            </a:pPr>
            <a:r>
              <a:rPr lang="en-US" sz="3200" dirty="0">
                <a:solidFill>
                  <a:srgbClr val="000000"/>
                </a:solidFill>
                <a:latin typeface="Antic"/>
              </a:rPr>
              <a:t>Organization of your school search will make the application and decision process so much easier (especially if applying to multiple programs). </a:t>
            </a:r>
          </a:p>
          <a:p>
            <a:pPr marL="690881" lvl="1" indent="-345440">
              <a:lnSpc>
                <a:spcPts val="6848"/>
              </a:lnSpc>
              <a:buFont typeface="Arial"/>
              <a:buChar char="•"/>
            </a:pPr>
            <a:r>
              <a:rPr lang="en-US" sz="3200" dirty="0">
                <a:solidFill>
                  <a:srgbClr val="000000"/>
                </a:solidFill>
                <a:latin typeface="Antic"/>
              </a:rPr>
              <a:t>Everyone’s choice of program and school is very personal.  </a:t>
            </a:r>
          </a:p>
          <a:p>
            <a:pPr marL="690881" lvl="1" indent="-345440">
              <a:lnSpc>
                <a:spcPts val="6848"/>
              </a:lnSpc>
              <a:buFont typeface="Arial"/>
              <a:buChar char="•"/>
            </a:pPr>
            <a:r>
              <a:rPr lang="en-US" sz="3200" dirty="0">
                <a:solidFill>
                  <a:srgbClr val="000000"/>
                </a:solidFill>
                <a:latin typeface="Antic"/>
              </a:rPr>
              <a:t>Think about it- am I willing to move and live in this place for 2-6 years? </a:t>
            </a:r>
          </a:p>
          <a:p>
            <a:pPr marL="690881" lvl="1" indent="-345440">
              <a:lnSpc>
                <a:spcPts val="6848"/>
              </a:lnSpc>
              <a:buFont typeface="Arial"/>
              <a:buChar char="•"/>
            </a:pPr>
            <a:r>
              <a:rPr lang="en-US" sz="3200" dirty="0">
                <a:solidFill>
                  <a:srgbClr val="000000"/>
                </a:solidFill>
                <a:latin typeface="Antic"/>
              </a:rPr>
              <a:t>Advisors mean everything if you are applying to a research-focused program! </a:t>
            </a:r>
          </a:p>
          <a:p>
            <a:pPr>
              <a:lnSpc>
                <a:spcPts val="4480"/>
              </a:lnSpc>
            </a:pPr>
            <a:endParaRPr lang="en-US" sz="3200" dirty="0">
              <a:solidFill>
                <a:srgbClr val="000000"/>
              </a:solidFill>
              <a:latin typeface="Antic"/>
            </a:endParaRPr>
          </a:p>
        </p:txBody>
      </p:sp>
      <p:pic>
        <p:nvPicPr>
          <p:cNvPr id="7" name="Picture 7"/>
          <p:cNvPicPr>
            <a:picLocks noChangeAspect="1"/>
          </p:cNvPicPr>
          <p:nvPr/>
        </p:nvPicPr>
        <p:blipFill>
          <a:blip r:embed="rId2"/>
          <a:srcRect/>
          <a:stretch>
            <a:fillRect/>
          </a:stretch>
        </p:blipFill>
        <p:spPr>
          <a:xfrm>
            <a:off x="14169330" y="6782575"/>
            <a:ext cx="3500647" cy="3028060"/>
          </a:xfrm>
          <a:prstGeom prst="rect">
            <a:avLst/>
          </a:prstGeom>
        </p:spPr>
      </p:pic>
      <p:sp>
        <p:nvSpPr>
          <p:cNvPr id="8" name="TextBox 8"/>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Choosing a school or program</a:t>
            </a:r>
          </a:p>
        </p:txBody>
      </p:sp>
      <p:sp>
        <p:nvSpPr>
          <p:cNvPr id="9" name="TextBox 9"/>
          <p:cNvSpPr txBox="1"/>
          <p:nvPr/>
        </p:nvSpPr>
        <p:spPr>
          <a:xfrm>
            <a:off x="567193" y="9396794"/>
            <a:ext cx="187672"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6</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333609" cy="1960188"/>
              </a:xfrm>
              <a:custGeom>
                <a:avLst/>
                <a:gdLst/>
                <a:ahLst/>
                <a:cxnLst/>
                <a:rect l="l" t="t" r="r" b="b"/>
                <a:pathLst>
                  <a:path w="1333609" h="1960188">
                    <a:moveTo>
                      <a:pt x="149257" y="5259"/>
                    </a:moveTo>
                    <a:cubicBezTo>
                      <a:pt x="573682" y="52711"/>
                      <a:pt x="945839" y="310306"/>
                      <a:pt x="1139724" y="690827"/>
                    </a:cubicBezTo>
                    <a:cubicBezTo>
                      <a:pt x="1333610" y="1071349"/>
                      <a:pt x="1323260" y="1523840"/>
                      <a:pt x="1112179" y="1895099"/>
                    </a:cubicBezTo>
                    <a:cubicBezTo>
                      <a:pt x="1089863" y="1934760"/>
                      <a:pt x="1048032" y="1959450"/>
                      <a:pt x="1002525" y="1959819"/>
                    </a:cubicBezTo>
                    <a:cubicBezTo>
                      <a:pt x="957018" y="1960188"/>
                      <a:pt x="914792" y="1936180"/>
                      <a:pt x="891835" y="1896886"/>
                    </a:cubicBezTo>
                    <a:cubicBezTo>
                      <a:pt x="868880" y="1857592"/>
                      <a:pt x="868703" y="1809018"/>
                      <a:pt x="891372" y="1769558"/>
                    </a:cubicBezTo>
                    <a:cubicBezTo>
                      <a:pt x="1060237" y="1472551"/>
                      <a:pt x="1068517" y="1110558"/>
                      <a:pt x="913409" y="806141"/>
                    </a:cubicBezTo>
                    <a:cubicBezTo>
                      <a:pt x="758300" y="501723"/>
                      <a:pt x="460575" y="295648"/>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sp>
        <p:nvSpPr>
          <p:cNvPr id="6" name="TextBox 6"/>
          <p:cNvSpPr txBox="1"/>
          <p:nvPr/>
        </p:nvSpPr>
        <p:spPr>
          <a:xfrm>
            <a:off x="572997" y="9396794"/>
            <a:ext cx="176064" cy="413841"/>
          </a:xfrm>
          <a:prstGeom prst="rect">
            <a:avLst/>
          </a:prstGeom>
        </p:spPr>
        <p:txBody>
          <a:bodyPr lIns="0" tIns="0" rIns="0" bIns="0" rtlCol="0" anchor="t">
            <a:spAutoFit/>
          </a:bodyPr>
          <a:lstStyle/>
          <a:p>
            <a:pPr algn="ctr">
              <a:lnSpc>
                <a:spcPts val="3439"/>
              </a:lnSpc>
            </a:pPr>
            <a:r>
              <a:rPr lang="en-US" sz="2457">
                <a:solidFill>
                  <a:srgbClr val="000000"/>
                </a:solidFill>
                <a:latin typeface="Antic Bold"/>
              </a:rPr>
              <a:t>7</a:t>
            </a:r>
          </a:p>
        </p:txBody>
      </p:sp>
      <p:grpSp>
        <p:nvGrpSpPr>
          <p:cNvPr id="7" name="Group 7"/>
          <p:cNvGrpSpPr/>
          <p:nvPr/>
        </p:nvGrpSpPr>
        <p:grpSpPr>
          <a:xfrm>
            <a:off x="-66155" y="709878"/>
            <a:ext cx="11888861" cy="8316598"/>
            <a:chOff x="0" y="0"/>
            <a:chExt cx="15851815" cy="11088797"/>
          </a:xfrm>
        </p:grpSpPr>
        <p:grpSp>
          <p:nvGrpSpPr>
            <p:cNvPr id="8" name="Group 8"/>
            <p:cNvGrpSpPr/>
            <p:nvPr/>
          </p:nvGrpSpPr>
          <p:grpSpPr>
            <a:xfrm rot="-5400000">
              <a:off x="11105417" y="6329173"/>
              <a:ext cx="5377996" cy="4114800"/>
              <a:chOff x="0" y="0"/>
              <a:chExt cx="1062320" cy="812800"/>
            </a:xfrm>
          </p:grpSpPr>
          <p:sp>
            <p:nvSpPr>
              <p:cNvPr id="9" name="Freeform 9"/>
              <p:cNvSpPr/>
              <p:nvPr/>
            </p:nvSpPr>
            <p:spPr>
              <a:xfrm>
                <a:off x="0" y="0"/>
                <a:ext cx="1062320" cy="808198"/>
              </a:xfrm>
              <a:custGeom>
                <a:avLst/>
                <a:gdLst/>
                <a:ahLst/>
                <a:cxnLst/>
                <a:rect l="l" t="t" r="r" b="b"/>
                <a:pathLst>
                  <a:path w="1062320" h="808198">
                    <a:moveTo>
                      <a:pt x="1062320" y="26092"/>
                    </a:moveTo>
                    <a:lnTo>
                      <a:pt x="1062320" y="786708"/>
                    </a:lnTo>
                    <a:cubicBezTo>
                      <a:pt x="1062320" y="793011"/>
                      <a:pt x="1059433" y="798967"/>
                      <a:pt x="1054485" y="802871"/>
                    </a:cubicBezTo>
                    <a:cubicBezTo>
                      <a:pt x="1049537" y="806775"/>
                      <a:pt x="1043074" y="808198"/>
                      <a:pt x="1036944" y="806732"/>
                    </a:cubicBezTo>
                    <a:lnTo>
                      <a:pt x="556537" y="691868"/>
                    </a:lnTo>
                    <a:cubicBezTo>
                      <a:pt x="539854" y="687879"/>
                      <a:pt x="522466" y="687879"/>
                      <a:pt x="505783" y="691868"/>
                    </a:cubicBezTo>
                    <a:lnTo>
                      <a:pt x="25377" y="806732"/>
                    </a:lnTo>
                    <a:cubicBezTo>
                      <a:pt x="19247" y="808198"/>
                      <a:pt x="12783" y="806775"/>
                      <a:pt x="7835" y="802871"/>
                    </a:cubicBezTo>
                    <a:cubicBezTo>
                      <a:pt x="2887" y="798967"/>
                      <a:pt x="0" y="793011"/>
                      <a:pt x="0" y="786708"/>
                    </a:cubicBezTo>
                    <a:lnTo>
                      <a:pt x="0" y="26092"/>
                    </a:lnTo>
                    <a:cubicBezTo>
                      <a:pt x="0" y="11682"/>
                      <a:pt x="11682" y="0"/>
                      <a:pt x="26092" y="0"/>
                    </a:cubicBezTo>
                    <a:lnTo>
                      <a:pt x="1036228" y="0"/>
                    </a:lnTo>
                    <a:cubicBezTo>
                      <a:pt x="1050638" y="0"/>
                      <a:pt x="1062320" y="11682"/>
                      <a:pt x="1062320" y="26092"/>
                    </a:cubicBezTo>
                    <a:close/>
                  </a:path>
                </a:pathLst>
              </a:custGeom>
              <a:solidFill>
                <a:srgbClr val="FCA311"/>
              </a:solidFill>
            </p:spPr>
          </p:sp>
          <p:sp>
            <p:nvSpPr>
              <p:cNvPr id="10" name="TextBox 10"/>
              <p:cNvSpPr txBox="1"/>
              <p:nvPr/>
            </p:nvSpPr>
            <p:spPr>
              <a:xfrm>
                <a:off x="0" y="-47625"/>
                <a:ext cx="736600" cy="733425"/>
              </a:xfrm>
              <a:prstGeom prst="rect">
                <a:avLst/>
              </a:prstGeom>
            </p:spPr>
            <p:txBody>
              <a:bodyPr lIns="50800" tIns="50800" rIns="50800" bIns="50800" rtlCol="0" anchor="ctr"/>
              <a:lstStyle/>
              <a:p>
                <a:pPr algn="ctr">
                  <a:lnSpc>
                    <a:spcPts val="3439"/>
                  </a:lnSpc>
                </a:pPr>
                <a:endParaRPr/>
              </a:p>
            </p:txBody>
          </p:sp>
        </p:grpSp>
        <p:grpSp>
          <p:nvGrpSpPr>
            <p:cNvPr id="11" name="Group 11"/>
            <p:cNvGrpSpPr/>
            <p:nvPr/>
          </p:nvGrpSpPr>
          <p:grpSpPr>
            <a:xfrm rot="-5400000">
              <a:off x="4500892" y="1207304"/>
              <a:ext cx="5356754" cy="14358538"/>
              <a:chOff x="0" y="0"/>
              <a:chExt cx="1058124" cy="2836254"/>
            </a:xfrm>
          </p:grpSpPr>
          <p:sp>
            <p:nvSpPr>
              <p:cNvPr id="12" name="Freeform 12"/>
              <p:cNvSpPr/>
              <p:nvPr/>
            </p:nvSpPr>
            <p:spPr>
              <a:xfrm>
                <a:off x="0" y="0"/>
                <a:ext cx="1058124" cy="2831616"/>
              </a:xfrm>
              <a:custGeom>
                <a:avLst/>
                <a:gdLst/>
                <a:ahLst/>
                <a:cxnLst/>
                <a:rect l="l" t="t" r="r" b="b"/>
                <a:pathLst>
                  <a:path w="1058124" h="2831616">
                    <a:moveTo>
                      <a:pt x="1058124" y="26195"/>
                    </a:moveTo>
                    <a:lnTo>
                      <a:pt x="1058124" y="2810059"/>
                    </a:lnTo>
                    <a:cubicBezTo>
                      <a:pt x="1058124" y="2816384"/>
                      <a:pt x="1055226" y="2822361"/>
                      <a:pt x="1050258" y="2826277"/>
                    </a:cubicBezTo>
                    <a:cubicBezTo>
                      <a:pt x="1045291" y="2830193"/>
                      <a:pt x="1038803" y="2831616"/>
                      <a:pt x="1032652" y="2830140"/>
                    </a:cubicBezTo>
                    <a:lnTo>
                      <a:pt x="554534" y="2715369"/>
                    </a:lnTo>
                    <a:cubicBezTo>
                      <a:pt x="537791" y="2711350"/>
                      <a:pt x="520334" y="2711350"/>
                      <a:pt x="503590" y="2715369"/>
                    </a:cubicBezTo>
                    <a:lnTo>
                      <a:pt x="25472" y="2830140"/>
                    </a:lnTo>
                    <a:cubicBezTo>
                      <a:pt x="19321" y="2831616"/>
                      <a:pt x="12833" y="2830193"/>
                      <a:pt x="7866" y="2826277"/>
                    </a:cubicBezTo>
                    <a:cubicBezTo>
                      <a:pt x="2899" y="2822361"/>
                      <a:pt x="0" y="2816384"/>
                      <a:pt x="0" y="2810059"/>
                    </a:cubicBezTo>
                    <a:lnTo>
                      <a:pt x="0" y="26195"/>
                    </a:lnTo>
                    <a:cubicBezTo>
                      <a:pt x="0" y="19248"/>
                      <a:pt x="2760" y="12585"/>
                      <a:pt x="7672" y="7672"/>
                    </a:cubicBezTo>
                    <a:cubicBezTo>
                      <a:pt x="12585" y="2760"/>
                      <a:pt x="19248" y="0"/>
                      <a:pt x="26195" y="0"/>
                    </a:cubicBezTo>
                    <a:lnTo>
                      <a:pt x="1031929" y="0"/>
                    </a:lnTo>
                    <a:cubicBezTo>
                      <a:pt x="1038876" y="0"/>
                      <a:pt x="1045539" y="2760"/>
                      <a:pt x="1050452" y="7672"/>
                    </a:cubicBezTo>
                    <a:cubicBezTo>
                      <a:pt x="1055364" y="12585"/>
                      <a:pt x="1058124" y="19248"/>
                      <a:pt x="1058124" y="26195"/>
                    </a:cubicBezTo>
                    <a:close/>
                  </a:path>
                </a:pathLst>
              </a:custGeom>
              <a:solidFill>
                <a:srgbClr val="2C406B"/>
              </a:solidFill>
            </p:spPr>
          </p:sp>
          <p:sp>
            <p:nvSpPr>
              <p:cNvPr id="13" name="TextBox 13"/>
              <p:cNvSpPr txBox="1"/>
              <p:nvPr/>
            </p:nvSpPr>
            <p:spPr>
              <a:xfrm>
                <a:off x="0" y="-47625"/>
                <a:ext cx="736600" cy="733425"/>
              </a:xfrm>
              <a:prstGeom prst="rect">
                <a:avLst/>
              </a:prstGeom>
            </p:spPr>
            <p:txBody>
              <a:bodyPr lIns="50800" tIns="50800" rIns="50800" bIns="50800" rtlCol="0" anchor="ctr"/>
              <a:lstStyle/>
              <a:p>
                <a:pPr algn="ctr">
                  <a:lnSpc>
                    <a:spcPts val="3439"/>
                  </a:lnSpc>
                </a:pPr>
                <a:endParaRPr/>
              </a:p>
            </p:txBody>
          </p:sp>
        </p:grpSp>
        <p:grpSp>
          <p:nvGrpSpPr>
            <p:cNvPr id="14" name="Group 14"/>
            <p:cNvGrpSpPr/>
            <p:nvPr/>
          </p:nvGrpSpPr>
          <p:grpSpPr>
            <a:xfrm rot="-5400000">
              <a:off x="11105417" y="631598"/>
              <a:ext cx="5377996" cy="4114800"/>
              <a:chOff x="0" y="0"/>
              <a:chExt cx="1062320" cy="812800"/>
            </a:xfrm>
          </p:grpSpPr>
          <p:sp>
            <p:nvSpPr>
              <p:cNvPr id="15" name="Freeform 15"/>
              <p:cNvSpPr/>
              <p:nvPr/>
            </p:nvSpPr>
            <p:spPr>
              <a:xfrm>
                <a:off x="0" y="0"/>
                <a:ext cx="1062320" cy="808198"/>
              </a:xfrm>
              <a:custGeom>
                <a:avLst/>
                <a:gdLst/>
                <a:ahLst/>
                <a:cxnLst/>
                <a:rect l="l" t="t" r="r" b="b"/>
                <a:pathLst>
                  <a:path w="1062320" h="808198">
                    <a:moveTo>
                      <a:pt x="1062320" y="26092"/>
                    </a:moveTo>
                    <a:lnTo>
                      <a:pt x="1062320" y="786708"/>
                    </a:lnTo>
                    <a:cubicBezTo>
                      <a:pt x="1062320" y="793011"/>
                      <a:pt x="1059433" y="798967"/>
                      <a:pt x="1054485" y="802871"/>
                    </a:cubicBezTo>
                    <a:cubicBezTo>
                      <a:pt x="1049537" y="806775"/>
                      <a:pt x="1043074" y="808198"/>
                      <a:pt x="1036944" y="806732"/>
                    </a:cubicBezTo>
                    <a:lnTo>
                      <a:pt x="556537" y="691868"/>
                    </a:lnTo>
                    <a:cubicBezTo>
                      <a:pt x="539854" y="687879"/>
                      <a:pt x="522466" y="687879"/>
                      <a:pt x="505783" y="691868"/>
                    </a:cubicBezTo>
                    <a:lnTo>
                      <a:pt x="25377" y="806732"/>
                    </a:lnTo>
                    <a:cubicBezTo>
                      <a:pt x="19247" y="808198"/>
                      <a:pt x="12783" y="806775"/>
                      <a:pt x="7835" y="802871"/>
                    </a:cubicBezTo>
                    <a:cubicBezTo>
                      <a:pt x="2887" y="798967"/>
                      <a:pt x="0" y="793011"/>
                      <a:pt x="0" y="786708"/>
                    </a:cubicBezTo>
                    <a:lnTo>
                      <a:pt x="0" y="26092"/>
                    </a:lnTo>
                    <a:cubicBezTo>
                      <a:pt x="0" y="11682"/>
                      <a:pt x="11682" y="0"/>
                      <a:pt x="26092" y="0"/>
                    </a:cubicBezTo>
                    <a:lnTo>
                      <a:pt x="1036228" y="0"/>
                    </a:lnTo>
                    <a:cubicBezTo>
                      <a:pt x="1050638" y="0"/>
                      <a:pt x="1062320" y="11682"/>
                      <a:pt x="1062320" y="26092"/>
                    </a:cubicBezTo>
                    <a:close/>
                  </a:path>
                </a:pathLst>
              </a:custGeom>
              <a:solidFill>
                <a:srgbClr val="FCA311"/>
              </a:solidFill>
            </p:spPr>
          </p:sp>
          <p:sp>
            <p:nvSpPr>
              <p:cNvPr id="16" name="TextBox 16"/>
              <p:cNvSpPr txBox="1"/>
              <p:nvPr/>
            </p:nvSpPr>
            <p:spPr>
              <a:xfrm>
                <a:off x="0" y="-47625"/>
                <a:ext cx="736600" cy="733425"/>
              </a:xfrm>
              <a:prstGeom prst="rect">
                <a:avLst/>
              </a:prstGeom>
            </p:spPr>
            <p:txBody>
              <a:bodyPr lIns="50800" tIns="50800" rIns="50800" bIns="50800" rtlCol="0" anchor="ctr"/>
              <a:lstStyle/>
              <a:p>
                <a:pPr algn="ctr">
                  <a:lnSpc>
                    <a:spcPts val="3439"/>
                  </a:lnSpc>
                </a:pPr>
                <a:endParaRPr/>
              </a:p>
            </p:txBody>
          </p:sp>
        </p:grpSp>
        <p:grpSp>
          <p:nvGrpSpPr>
            <p:cNvPr id="17" name="Group 17"/>
            <p:cNvGrpSpPr/>
            <p:nvPr/>
          </p:nvGrpSpPr>
          <p:grpSpPr>
            <a:xfrm rot="-5400000">
              <a:off x="4490271" y="-4490271"/>
              <a:ext cx="5377996" cy="14358538"/>
              <a:chOff x="0" y="0"/>
              <a:chExt cx="1062320" cy="2836254"/>
            </a:xfrm>
          </p:grpSpPr>
          <p:sp>
            <p:nvSpPr>
              <p:cNvPr id="18" name="Freeform 18"/>
              <p:cNvSpPr/>
              <p:nvPr/>
            </p:nvSpPr>
            <p:spPr>
              <a:xfrm>
                <a:off x="0" y="0"/>
                <a:ext cx="1062320" cy="2831653"/>
              </a:xfrm>
              <a:custGeom>
                <a:avLst/>
                <a:gdLst/>
                <a:ahLst/>
                <a:cxnLst/>
                <a:rect l="l" t="t" r="r" b="b"/>
                <a:pathLst>
                  <a:path w="1062320" h="2831653">
                    <a:moveTo>
                      <a:pt x="1062320" y="26092"/>
                    </a:moveTo>
                    <a:lnTo>
                      <a:pt x="1062320" y="2810162"/>
                    </a:lnTo>
                    <a:cubicBezTo>
                      <a:pt x="1062320" y="2816465"/>
                      <a:pt x="1059433" y="2822421"/>
                      <a:pt x="1054485" y="2826325"/>
                    </a:cubicBezTo>
                    <a:cubicBezTo>
                      <a:pt x="1049537" y="2830230"/>
                      <a:pt x="1043074" y="2831653"/>
                      <a:pt x="1036944" y="2830187"/>
                    </a:cubicBezTo>
                    <a:lnTo>
                      <a:pt x="556537" y="2715322"/>
                    </a:lnTo>
                    <a:cubicBezTo>
                      <a:pt x="539854" y="2711333"/>
                      <a:pt x="522466" y="2711333"/>
                      <a:pt x="505783" y="2715322"/>
                    </a:cubicBezTo>
                    <a:lnTo>
                      <a:pt x="25377" y="2830187"/>
                    </a:lnTo>
                    <a:cubicBezTo>
                      <a:pt x="19247" y="2831653"/>
                      <a:pt x="12783" y="2830230"/>
                      <a:pt x="7835" y="2826325"/>
                    </a:cubicBezTo>
                    <a:cubicBezTo>
                      <a:pt x="2887" y="2822421"/>
                      <a:pt x="0" y="2816465"/>
                      <a:pt x="0" y="2810162"/>
                    </a:cubicBezTo>
                    <a:lnTo>
                      <a:pt x="0" y="26092"/>
                    </a:lnTo>
                    <a:cubicBezTo>
                      <a:pt x="0" y="11682"/>
                      <a:pt x="11682" y="0"/>
                      <a:pt x="26092" y="0"/>
                    </a:cubicBezTo>
                    <a:lnTo>
                      <a:pt x="1036228" y="0"/>
                    </a:lnTo>
                    <a:cubicBezTo>
                      <a:pt x="1050638" y="0"/>
                      <a:pt x="1062320" y="11682"/>
                      <a:pt x="1062320" y="26092"/>
                    </a:cubicBezTo>
                    <a:close/>
                  </a:path>
                </a:pathLst>
              </a:custGeom>
              <a:solidFill>
                <a:srgbClr val="2C406B"/>
              </a:solidFill>
              <a:ln>
                <a:noFill/>
              </a:ln>
            </p:spPr>
          </p:sp>
          <p:sp>
            <p:nvSpPr>
              <p:cNvPr id="19" name="TextBox 19"/>
              <p:cNvSpPr txBox="1"/>
              <p:nvPr/>
            </p:nvSpPr>
            <p:spPr>
              <a:xfrm>
                <a:off x="0" y="-47625"/>
                <a:ext cx="736600" cy="733425"/>
              </a:xfrm>
              <a:prstGeom prst="rect">
                <a:avLst/>
              </a:prstGeom>
            </p:spPr>
            <p:txBody>
              <a:bodyPr lIns="50800" tIns="50800" rIns="50800" bIns="50800" rtlCol="0" anchor="ctr"/>
              <a:lstStyle/>
              <a:p>
                <a:pPr algn="ctr">
                  <a:lnSpc>
                    <a:spcPts val="3439"/>
                  </a:lnSpc>
                </a:pPr>
                <a:endParaRPr/>
              </a:p>
            </p:txBody>
          </p:sp>
        </p:grpSp>
        <p:sp>
          <p:nvSpPr>
            <p:cNvPr id="20" name="TextBox 20"/>
            <p:cNvSpPr txBox="1"/>
            <p:nvPr/>
          </p:nvSpPr>
          <p:spPr>
            <a:xfrm>
              <a:off x="1371600" y="282220"/>
              <a:ext cx="9168121" cy="4472728"/>
            </a:xfrm>
            <a:prstGeom prst="rect">
              <a:avLst/>
            </a:prstGeom>
          </p:spPr>
          <p:txBody>
            <a:bodyPr lIns="0" tIns="0" rIns="0" bIns="0" rtlCol="0" anchor="t">
              <a:spAutoFit/>
            </a:bodyPr>
            <a:lstStyle/>
            <a:p>
              <a:pPr marL="561341" lvl="1" indent="-280670" algn="just">
                <a:lnSpc>
                  <a:spcPts val="4550"/>
                </a:lnSpc>
                <a:buFont typeface="Arial"/>
                <a:buChar char="•"/>
              </a:pPr>
              <a:r>
                <a:rPr lang="en-US" sz="2600" dirty="0">
                  <a:solidFill>
                    <a:srgbClr val="FFFFFF"/>
                  </a:solidFill>
                  <a:latin typeface="Antic"/>
                </a:rPr>
                <a:t>Can be </a:t>
              </a:r>
              <a:r>
                <a:rPr lang="en-US" sz="2600" dirty="0">
                  <a:solidFill>
                    <a:srgbClr val="FFFFFF"/>
                  </a:solidFill>
                  <a:latin typeface="Antic Italics"/>
                </a:rPr>
                <a:t>terminal</a:t>
              </a:r>
              <a:r>
                <a:rPr lang="en-US" sz="2600" dirty="0">
                  <a:solidFill>
                    <a:srgbClr val="FFFFFF"/>
                  </a:solidFill>
                  <a:latin typeface="Antic"/>
                </a:rPr>
                <a:t> or </a:t>
              </a:r>
              <a:r>
                <a:rPr lang="en-US" sz="2600" dirty="0" err="1">
                  <a:solidFill>
                    <a:srgbClr val="FFFFFF"/>
                  </a:solidFill>
                  <a:latin typeface="Antic Italics"/>
                </a:rPr>
                <a:t>en</a:t>
              </a:r>
              <a:r>
                <a:rPr lang="en-US" sz="2600" dirty="0">
                  <a:solidFill>
                    <a:srgbClr val="FFFFFF"/>
                  </a:solidFill>
                  <a:latin typeface="Antic Italics"/>
                </a:rPr>
                <a:t> route.</a:t>
              </a:r>
            </a:p>
            <a:p>
              <a:pPr marL="561341" lvl="1" indent="-280670" algn="just">
                <a:lnSpc>
                  <a:spcPts val="4550"/>
                </a:lnSpc>
                <a:buFont typeface="Arial"/>
                <a:buChar char="•"/>
              </a:pPr>
              <a:r>
                <a:rPr lang="en-US" sz="2600" dirty="0">
                  <a:solidFill>
                    <a:srgbClr val="FFFFFF"/>
                  </a:solidFill>
                  <a:latin typeface="Antic"/>
                </a:rPr>
                <a:t>More career-oriented.</a:t>
              </a:r>
            </a:p>
            <a:p>
              <a:pPr marL="561341" lvl="1" indent="-280670" algn="just">
                <a:lnSpc>
                  <a:spcPts val="4550"/>
                </a:lnSpc>
                <a:buFont typeface="Arial"/>
                <a:buChar char="•"/>
              </a:pPr>
              <a:r>
                <a:rPr lang="en-US" sz="2600" dirty="0">
                  <a:solidFill>
                    <a:srgbClr val="FFFFFF"/>
                  </a:solidFill>
                  <a:latin typeface="Antic"/>
                </a:rPr>
                <a:t>Can culminate into a thesis.</a:t>
              </a:r>
            </a:p>
            <a:p>
              <a:pPr marL="561341" lvl="1" indent="-280670" algn="just">
                <a:lnSpc>
                  <a:spcPts val="4550"/>
                </a:lnSpc>
                <a:buFont typeface="Arial"/>
                <a:buChar char="•"/>
              </a:pPr>
              <a:r>
                <a:rPr lang="en-US" sz="2600" dirty="0">
                  <a:solidFill>
                    <a:srgbClr val="FFFFFF"/>
                  </a:solidFill>
                  <a:latin typeface="Antic"/>
                </a:rPr>
                <a:t>Comparatively less competitive admissions. </a:t>
              </a:r>
            </a:p>
            <a:p>
              <a:pPr marL="561341" lvl="1" indent="-280670" algn="just">
                <a:lnSpc>
                  <a:spcPts val="4550"/>
                </a:lnSpc>
                <a:buFont typeface="Arial"/>
                <a:buChar char="•"/>
              </a:pPr>
              <a:r>
                <a:rPr lang="en-US" sz="2600" dirty="0">
                  <a:solidFill>
                    <a:srgbClr val="FFFFFF"/>
                  </a:solidFill>
                  <a:latin typeface="Antic"/>
                </a:rPr>
                <a:t>Takes on average 2-3 years. </a:t>
              </a:r>
            </a:p>
            <a:p>
              <a:pPr marL="561341" lvl="1" indent="-280670" algn="just">
                <a:lnSpc>
                  <a:spcPts val="4550"/>
                </a:lnSpc>
                <a:buFont typeface="Arial"/>
                <a:buChar char="•"/>
              </a:pPr>
              <a:r>
                <a:rPr lang="en-US" sz="2600" dirty="0">
                  <a:solidFill>
                    <a:srgbClr val="FFFFFF"/>
                  </a:solidFill>
                  <a:latin typeface="Antic"/>
                </a:rPr>
                <a:t>Most likely limited in funding opportunities.</a:t>
              </a:r>
            </a:p>
          </p:txBody>
        </p:sp>
        <p:sp>
          <p:nvSpPr>
            <p:cNvPr id="21" name="TextBox 21"/>
            <p:cNvSpPr txBox="1"/>
            <p:nvPr/>
          </p:nvSpPr>
          <p:spPr>
            <a:xfrm>
              <a:off x="1371600" y="5929422"/>
              <a:ext cx="11135357" cy="5159375"/>
            </a:xfrm>
            <a:prstGeom prst="rect">
              <a:avLst/>
            </a:prstGeom>
          </p:spPr>
          <p:txBody>
            <a:bodyPr lIns="0" tIns="0" rIns="0" bIns="0" rtlCol="0" anchor="t">
              <a:spAutoFit/>
            </a:bodyPr>
            <a:lstStyle/>
            <a:p>
              <a:pPr marL="561339" lvl="1" indent="-280669">
                <a:lnSpc>
                  <a:spcPts val="4549"/>
                </a:lnSpc>
                <a:buFont typeface="Arial"/>
                <a:buChar char="•"/>
              </a:pPr>
              <a:r>
                <a:rPr lang="en-US" sz="2599" dirty="0">
                  <a:solidFill>
                    <a:srgbClr val="FFFFFF"/>
                  </a:solidFill>
                  <a:latin typeface="Antic"/>
                </a:rPr>
                <a:t>Highest academic degree.</a:t>
              </a:r>
            </a:p>
            <a:p>
              <a:pPr marL="561339" lvl="1" indent="-280669">
                <a:lnSpc>
                  <a:spcPts val="4549"/>
                </a:lnSpc>
                <a:buFont typeface="Arial"/>
                <a:buChar char="•"/>
              </a:pPr>
              <a:r>
                <a:rPr lang="en-US" sz="2599" dirty="0">
                  <a:solidFill>
                    <a:srgbClr val="FFFFFF"/>
                  </a:solidFill>
                  <a:latin typeface="Antic"/>
                </a:rPr>
                <a:t>Heavily research based, you'll graduate a field expert. </a:t>
              </a:r>
            </a:p>
            <a:p>
              <a:pPr marL="561339" lvl="1" indent="-280669">
                <a:lnSpc>
                  <a:spcPts val="4549"/>
                </a:lnSpc>
                <a:buFont typeface="Arial"/>
                <a:buChar char="•"/>
              </a:pPr>
              <a:r>
                <a:rPr lang="en-US" sz="2599" dirty="0">
                  <a:solidFill>
                    <a:srgbClr val="FFFFFF"/>
                  </a:solidFill>
                  <a:latin typeface="Antic"/>
                </a:rPr>
                <a:t>Extensive milestones, culminates into a dissertation.</a:t>
              </a:r>
            </a:p>
            <a:p>
              <a:pPr marL="561339" lvl="1" indent="-280669">
                <a:lnSpc>
                  <a:spcPts val="4549"/>
                </a:lnSpc>
                <a:buFont typeface="Arial"/>
                <a:buChar char="•"/>
              </a:pPr>
              <a:r>
                <a:rPr lang="en-US" sz="2599" dirty="0">
                  <a:solidFill>
                    <a:srgbClr val="FFFFFF"/>
                  </a:solidFill>
                  <a:latin typeface="Antic"/>
                </a:rPr>
                <a:t>Highly </a:t>
              </a:r>
              <a:r>
                <a:rPr lang="en-US" sz="2599" dirty="0" err="1">
                  <a:solidFill>
                    <a:srgbClr val="FFFFFF"/>
                  </a:solidFill>
                  <a:latin typeface="Antic"/>
                </a:rPr>
                <a:t>competitve</a:t>
              </a:r>
              <a:r>
                <a:rPr lang="en-US" sz="2599" dirty="0">
                  <a:solidFill>
                    <a:srgbClr val="FFFFFF"/>
                  </a:solidFill>
                  <a:latin typeface="Antic"/>
                </a:rPr>
                <a:t> admissions.</a:t>
              </a:r>
            </a:p>
            <a:p>
              <a:pPr marL="561339" lvl="1" indent="-280669">
                <a:lnSpc>
                  <a:spcPts val="4549"/>
                </a:lnSpc>
                <a:buFont typeface="Arial"/>
                <a:buChar char="•"/>
              </a:pPr>
              <a:r>
                <a:rPr lang="en-US" sz="2599" dirty="0">
                  <a:solidFill>
                    <a:srgbClr val="FFFFFF"/>
                  </a:solidFill>
                  <a:latin typeface="Antic"/>
                </a:rPr>
                <a:t>Takes on average 5-7 years.</a:t>
              </a:r>
            </a:p>
            <a:p>
              <a:pPr marL="561339" lvl="1" indent="-280669">
                <a:lnSpc>
                  <a:spcPts val="4549"/>
                </a:lnSpc>
                <a:buFont typeface="Arial"/>
                <a:buChar char="•"/>
              </a:pPr>
              <a:r>
                <a:rPr lang="en-US" sz="2599" dirty="0">
                  <a:solidFill>
                    <a:srgbClr val="FFFFFF"/>
                  </a:solidFill>
                  <a:latin typeface="Antic"/>
                </a:rPr>
                <a:t>Fully funded.</a:t>
              </a:r>
            </a:p>
            <a:p>
              <a:pPr>
                <a:lnSpc>
                  <a:spcPts val="3639"/>
                </a:lnSpc>
              </a:pPr>
              <a:endParaRPr lang="en-US" sz="2599" dirty="0">
                <a:solidFill>
                  <a:srgbClr val="FFFFFF"/>
                </a:solidFill>
                <a:latin typeface="Antic"/>
              </a:endParaRPr>
            </a:p>
          </p:txBody>
        </p:sp>
      </p:grpSp>
      <p:sp>
        <p:nvSpPr>
          <p:cNvPr id="22" name="TextBox 22"/>
          <p:cNvSpPr txBox="1"/>
          <p:nvPr/>
        </p:nvSpPr>
        <p:spPr>
          <a:xfrm>
            <a:off x="13571088" y="2118286"/>
            <a:ext cx="3688212" cy="1057910"/>
          </a:xfrm>
          <a:prstGeom prst="rect">
            <a:avLst/>
          </a:prstGeom>
        </p:spPr>
        <p:txBody>
          <a:bodyPr lIns="0" tIns="0" rIns="0" bIns="0" rtlCol="0" anchor="t">
            <a:spAutoFit/>
          </a:bodyPr>
          <a:lstStyle/>
          <a:p>
            <a:pPr algn="ctr">
              <a:lnSpc>
                <a:spcPts val="7840"/>
              </a:lnSpc>
            </a:pPr>
            <a:r>
              <a:rPr lang="en-US" sz="5600" spc="912">
                <a:solidFill>
                  <a:srgbClr val="000000"/>
                </a:solidFill>
                <a:latin typeface="Luciole"/>
              </a:rPr>
              <a:t>Masters </a:t>
            </a:r>
          </a:p>
        </p:txBody>
      </p:sp>
      <p:sp>
        <p:nvSpPr>
          <p:cNvPr id="23" name="TextBox 23"/>
          <p:cNvSpPr txBox="1"/>
          <p:nvPr/>
        </p:nvSpPr>
        <p:spPr>
          <a:xfrm>
            <a:off x="15440807" y="4109646"/>
            <a:ext cx="1818493" cy="1057910"/>
          </a:xfrm>
          <a:prstGeom prst="rect">
            <a:avLst/>
          </a:prstGeom>
        </p:spPr>
        <p:txBody>
          <a:bodyPr lIns="0" tIns="0" rIns="0" bIns="0" rtlCol="0" anchor="t">
            <a:spAutoFit/>
          </a:bodyPr>
          <a:lstStyle/>
          <a:p>
            <a:pPr algn="ctr">
              <a:lnSpc>
                <a:spcPts val="7840"/>
              </a:lnSpc>
            </a:pPr>
            <a:r>
              <a:rPr lang="en-US" sz="5600" spc="912">
                <a:solidFill>
                  <a:srgbClr val="000000"/>
                </a:solidFill>
                <a:latin typeface="Luciole"/>
              </a:rPr>
              <a:t> vs. </a:t>
            </a:r>
          </a:p>
        </p:txBody>
      </p:sp>
      <p:sp>
        <p:nvSpPr>
          <p:cNvPr id="24" name="TextBox 24"/>
          <p:cNvSpPr txBox="1"/>
          <p:nvPr/>
        </p:nvSpPr>
        <p:spPr>
          <a:xfrm>
            <a:off x="15297472" y="6101005"/>
            <a:ext cx="1961828" cy="1057910"/>
          </a:xfrm>
          <a:prstGeom prst="rect">
            <a:avLst/>
          </a:prstGeom>
        </p:spPr>
        <p:txBody>
          <a:bodyPr lIns="0" tIns="0" rIns="0" bIns="0" rtlCol="0" anchor="t">
            <a:spAutoFit/>
          </a:bodyPr>
          <a:lstStyle/>
          <a:p>
            <a:pPr algn="ctr">
              <a:lnSpc>
                <a:spcPts val="7840"/>
              </a:lnSpc>
            </a:pPr>
            <a:r>
              <a:rPr lang="en-US" sz="5600" spc="912">
                <a:solidFill>
                  <a:srgbClr val="000000"/>
                </a:solidFill>
                <a:latin typeface="Luciole"/>
              </a:rPr>
              <a:t>PhD</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3358" y="9258300"/>
            <a:ext cx="735342" cy="735342"/>
            <a:chOff x="0" y="0"/>
            <a:chExt cx="980456" cy="980456"/>
          </a:xfrm>
        </p:grpSpPr>
        <p:grpSp>
          <p:nvGrpSpPr>
            <p:cNvPr id="3" name="Group 3"/>
            <p:cNvGrpSpPr>
              <a:grpSpLocks noChangeAspect="1"/>
            </p:cNvGrpSpPr>
            <p:nvPr/>
          </p:nvGrpSpPr>
          <p:grpSpPr>
            <a:xfrm>
              <a:off x="0" y="0"/>
              <a:ext cx="980456" cy="980456"/>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A7A9AC"/>
              </a:solidFill>
            </p:spPr>
          </p:sp>
          <p:sp>
            <p:nvSpPr>
              <p:cNvPr id="5" name="Freeform 5"/>
              <p:cNvSpPr/>
              <p:nvPr/>
            </p:nvSpPr>
            <p:spPr>
              <a:xfrm>
                <a:off x="1261854" y="2605"/>
                <a:ext cx="1370045" cy="2246921"/>
              </a:xfrm>
              <a:custGeom>
                <a:avLst/>
                <a:gdLst/>
                <a:ahLst/>
                <a:cxnLst/>
                <a:rect l="l" t="t" r="r" b="b"/>
                <a:pathLst>
                  <a:path w="1370045" h="2246921">
                    <a:moveTo>
                      <a:pt x="149257" y="5259"/>
                    </a:moveTo>
                    <a:cubicBezTo>
                      <a:pt x="644711" y="60652"/>
                      <a:pt x="1061930" y="400803"/>
                      <a:pt x="1215988" y="874943"/>
                    </a:cubicBezTo>
                    <a:cubicBezTo>
                      <a:pt x="1370045" y="1349084"/>
                      <a:pt x="1232443" y="1869507"/>
                      <a:pt x="864172" y="2205542"/>
                    </a:cubicBezTo>
                    <a:cubicBezTo>
                      <a:pt x="830693" y="2236366"/>
                      <a:pt x="783279" y="2246921"/>
                      <a:pt x="739885" y="2233209"/>
                    </a:cubicBezTo>
                    <a:cubicBezTo>
                      <a:pt x="696492" y="2219498"/>
                      <a:pt x="663751" y="2183617"/>
                      <a:pt x="654061" y="2139152"/>
                    </a:cubicBezTo>
                    <a:cubicBezTo>
                      <a:pt x="644371" y="2094687"/>
                      <a:pt x="659213" y="2048436"/>
                      <a:pt x="692967" y="2017912"/>
                    </a:cubicBezTo>
                    <a:cubicBezTo>
                      <a:pt x="987584" y="1749084"/>
                      <a:pt x="1097665" y="1332746"/>
                      <a:pt x="974419" y="953434"/>
                    </a:cubicBezTo>
                    <a:cubicBezTo>
                      <a:pt x="851173" y="574121"/>
                      <a:pt x="517398" y="302001"/>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CA311"/>
              </a:solidFill>
            </p:spPr>
          </p:sp>
        </p:gr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82085" y="7084157"/>
            <a:ext cx="5305915" cy="3202843"/>
          </a:xfrm>
          <a:prstGeom prst="rect">
            <a:avLst/>
          </a:prstGeom>
        </p:spPr>
      </p:pic>
      <p:sp>
        <p:nvSpPr>
          <p:cNvPr id="7" name="TextBox 7"/>
          <p:cNvSpPr txBox="1"/>
          <p:nvPr/>
        </p:nvSpPr>
        <p:spPr>
          <a:xfrm>
            <a:off x="1028700" y="819150"/>
            <a:ext cx="16383565" cy="1057910"/>
          </a:xfrm>
          <a:prstGeom prst="rect">
            <a:avLst/>
          </a:prstGeom>
        </p:spPr>
        <p:txBody>
          <a:bodyPr lIns="0" tIns="0" rIns="0" bIns="0" rtlCol="0" anchor="t">
            <a:spAutoFit/>
          </a:bodyPr>
          <a:lstStyle/>
          <a:p>
            <a:pPr>
              <a:lnSpc>
                <a:spcPts val="7840"/>
              </a:lnSpc>
            </a:pPr>
            <a:r>
              <a:rPr lang="en-US" sz="5600" spc="912">
                <a:solidFill>
                  <a:srgbClr val="000000"/>
                </a:solidFill>
                <a:latin typeface="Luciole"/>
              </a:rPr>
              <a:t>Application Materials</a:t>
            </a:r>
          </a:p>
        </p:txBody>
      </p:sp>
      <p:sp>
        <p:nvSpPr>
          <p:cNvPr id="8" name="TextBox 8"/>
          <p:cNvSpPr txBox="1"/>
          <p:nvPr/>
        </p:nvSpPr>
        <p:spPr>
          <a:xfrm>
            <a:off x="565332" y="9396794"/>
            <a:ext cx="191393" cy="413841"/>
          </a:xfrm>
          <a:prstGeom prst="rect">
            <a:avLst/>
          </a:prstGeom>
        </p:spPr>
        <p:txBody>
          <a:bodyPr lIns="0" tIns="0" rIns="0" bIns="0" rtlCol="0" anchor="t">
            <a:spAutoFit/>
          </a:bodyPr>
          <a:lstStyle/>
          <a:p>
            <a:pPr algn="ctr">
              <a:lnSpc>
                <a:spcPts val="3439"/>
              </a:lnSpc>
            </a:pPr>
            <a:r>
              <a:rPr lang="en-US" sz="2457">
                <a:solidFill>
                  <a:srgbClr val="3C3333"/>
                </a:solidFill>
                <a:latin typeface="Antic Bold"/>
              </a:rPr>
              <a:t>8</a:t>
            </a:r>
          </a:p>
        </p:txBody>
      </p:sp>
      <p:sp>
        <p:nvSpPr>
          <p:cNvPr id="9" name="TextBox 9"/>
          <p:cNvSpPr txBox="1"/>
          <p:nvPr/>
        </p:nvSpPr>
        <p:spPr>
          <a:xfrm>
            <a:off x="1028700" y="2167703"/>
            <a:ext cx="7786244" cy="5761095"/>
          </a:xfrm>
          <a:prstGeom prst="rect">
            <a:avLst/>
          </a:prstGeom>
        </p:spPr>
        <p:txBody>
          <a:bodyPr lIns="0" tIns="0" rIns="0" bIns="0" rtlCol="0" anchor="t">
            <a:spAutoFit/>
          </a:bodyPr>
          <a:lstStyle/>
          <a:p>
            <a:pPr>
              <a:lnSpc>
                <a:spcPts val="4419"/>
              </a:lnSpc>
            </a:pPr>
            <a:r>
              <a:rPr lang="en-US" sz="2064">
                <a:solidFill>
                  <a:srgbClr val="000000"/>
                </a:solidFill>
                <a:latin typeface="Antic Bold"/>
              </a:rPr>
              <a:t>Application  </a:t>
            </a:r>
          </a:p>
          <a:p>
            <a:pPr marL="445833" lvl="1" indent="-222916">
              <a:lnSpc>
                <a:spcPts val="4419"/>
              </a:lnSpc>
              <a:buFont typeface="Arial"/>
              <a:buChar char="•"/>
            </a:pPr>
            <a:r>
              <a:rPr lang="en-US" sz="2064">
                <a:solidFill>
                  <a:srgbClr val="000000"/>
                </a:solidFill>
                <a:latin typeface="Antic"/>
              </a:rPr>
              <a:t>Online; paper sent via mail.</a:t>
            </a:r>
          </a:p>
          <a:p>
            <a:pPr marL="445833" lvl="1" indent="-222916">
              <a:lnSpc>
                <a:spcPts val="4419"/>
              </a:lnSpc>
              <a:buFont typeface="Arial"/>
              <a:buChar char="•"/>
            </a:pPr>
            <a:r>
              <a:rPr lang="en-US" sz="2064">
                <a:solidFill>
                  <a:srgbClr val="000000"/>
                </a:solidFill>
                <a:latin typeface="Antic"/>
              </a:rPr>
              <a:t>Fill out information about you and your experiences. </a:t>
            </a:r>
          </a:p>
          <a:p>
            <a:pPr marL="445833" lvl="1" indent="-222916">
              <a:lnSpc>
                <a:spcPts val="4419"/>
              </a:lnSpc>
              <a:buFont typeface="Arial"/>
              <a:buChar char="•"/>
            </a:pPr>
            <a:r>
              <a:rPr lang="en-US" sz="2064">
                <a:solidFill>
                  <a:srgbClr val="000000"/>
                </a:solidFill>
                <a:latin typeface="Antic"/>
              </a:rPr>
              <a:t>Florida public universities application cost $30 non-refundable. </a:t>
            </a:r>
          </a:p>
          <a:p>
            <a:pPr marL="445833" lvl="1" indent="-222916">
              <a:lnSpc>
                <a:spcPts val="4419"/>
              </a:lnSpc>
              <a:buFont typeface="Arial"/>
              <a:buChar char="•"/>
            </a:pPr>
            <a:r>
              <a:rPr lang="en-US" sz="2064">
                <a:solidFill>
                  <a:srgbClr val="000000"/>
                </a:solidFill>
                <a:latin typeface="Antic"/>
              </a:rPr>
              <a:t>Some schools application I applied for cost up to $120 (Gabby). </a:t>
            </a:r>
          </a:p>
          <a:p>
            <a:pPr>
              <a:lnSpc>
                <a:spcPts val="4419"/>
              </a:lnSpc>
            </a:pPr>
            <a:r>
              <a:rPr lang="en-US" sz="2064">
                <a:solidFill>
                  <a:srgbClr val="000000"/>
                </a:solidFill>
                <a:latin typeface="Antic Bold"/>
              </a:rPr>
              <a:t>Transcripts </a:t>
            </a:r>
          </a:p>
          <a:p>
            <a:pPr marL="445833" lvl="1" indent="-222916">
              <a:lnSpc>
                <a:spcPts val="4419"/>
              </a:lnSpc>
              <a:buFont typeface="Arial"/>
              <a:buChar char="•"/>
            </a:pPr>
            <a:r>
              <a:rPr lang="en-US" sz="2064">
                <a:solidFill>
                  <a:srgbClr val="000000"/>
                </a:solidFill>
                <a:latin typeface="Antic"/>
              </a:rPr>
              <a:t>UCF Transcripts cost $15 each without a service charge . </a:t>
            </a:r>
          </a:p>
          <a:p>
            <a:pPr marL="445833" lvl="1" indent="-222916">
              <a:lnSpc>
                <a:spcPts val="4419"/>
              </a:lnSpc>
              <a:buFont typeface="Arial"/>
              <a:buChar char="•"/>
            </a:pPr>
            <a:r>
              <a:rPr lang="en-US" sz="2064">
                <a:solidFill>
                  <a:srgbClr val="000000"/>
                </a:solidFill>
                <a:latin typeface="Antic"/>
              </a:rPr>
              <a:t>Note: if you are a transfer student, you have to send transcripts from the college you attended prior to UCF.</a:t>
            </a:r>
          </a:p>
          <a:p>
            <a:pPr>
              <a:lnSpc>
                <a:spcPts val="3563"/>
              </a:lnSpc>
            </a:pPr>
            <a:endParaRPr lang="en-US" sz="2064">
              <a:solidFill>
                <a:srgbClr val="000000"/>
              </a:solidFill>
              <a:latin typeface="Antic"/>
            </a:endParaRPr>
          </a:p>
          <a:p>
            <a:pPr>
              <a:lnSpc>
                <a:spcPts val="2331"/>
              </a:lnSpc>
            </a:pPr>
            <a:endParaRPr lang="en-US" sz="2064">
              <a:solidFill>
                <a:srgbClr val="000000"/>
              </a:solidFill>
              <a:latin typeface="Antic"/>
            </a:endParaRPr>
          </a:p>
        </p:txBody>
      </p:sp>
      <p:sp>
        <p:nvSpPr>
          <p:cNvPr id="10" name="TextBox 10"/>
          <p:cNvSpPr txBox="1"/>
          <p:nvPr/>
        </p:nvSpPr>
        <p:spPr>
          <a:xfrm>
            <a:off x="9867554" y="2177228"/>
            <a:ext cx="7391746" cy="5222049"/>
          </a:xfrm>
          <a:prstGeom prst="rect">
            <a:avLst/>
          </a:prstGeom>
        </p:spPr>
        <p:txBody>
          <a:bodyPr lIns="0" tIns="0" rIns="0" bIns="0" rtlCol="0" anchor="t">
            <a:spAutoFit/>
          </a:bodyPr>
          <a:lstStyle/>
          <a:p>
            <a:pPr>
              <a:lnSpc>
                <a:spcPts val="4280"/>
              </a:lnSpc>
            </a:pPr>
            <a:r>
              <a:rPr lang="en-US" sz="2000">
                <a:solidFill>
                  <a:srgbClr val="000000"/>
                </a:solidFill>
                <a:latin typeface="Antic Bold"/>
              </a:rPr>
              <a:t>GRE scores </a:t>
            </a:r>
          </a:p>
          <a:p>
            <a:pPr marL="431801" lvl="1" indent="-215900">
              <a:lnSpc>
                <a:spcPts val="4280"/>
              </a:lnSpc>
              <a:buFont typeface="Arial"/>
              <a:buChar char="•"/>
            </a:pPr>
            <a:r>
              <a:rPr lang="en-US" sz="2000">
                <a:solidFill>
                  <a:srgbClr val="000000"/>
                </a:solidFill>
                <a:latin typeface="Antic"/>
              </a:rPr>
              <a:t> Cost $ to submit but it's free of charge if you enter the school at the testing center.  </a:t>
            </a:r>
          </a:p>
          <a:p>
            <a:pPr>
              <a:lnSpc>
                <a:spcPts val="4280"/>
              </a:lnSpc>
            </a:pPr>
            <a:r>
              <a:rPr lang="en-US" sz="2000">
                <a:solidFill>
                  <a:srgbClr val="000000"/>
                </a:solidFill>
                <a:latin typeface="Antic Bold"/>
              </a:rPr>
              <a:t>Letters of recommendation </a:t>
            </a:r>
          </a:p>
          <a:p>
            <a:pPr marL="431801" lvl="1" indent="-215900">
              <a:lnSpc>
                <a:spcPts val="4280"/>
              </a:lnSpc>
              <a:buFont typeface="Arial"/>
              <a:buChar char="•"/>
            </a:pPr>
            <a:r>
              <a:rPr lang="en-US" sz="2000">
                <a:solidFill>
                  <a:srgbClr val="000000"/>
                </a:solidFill>
                <a:latin typeface="Antic"/>
              </a:rPr>
              <a:t>2-3 recommenders</a:t>
            </a:r>
          </a:p>
          <a:p>
            <a:pPr>
              <a:lnSpc>
                <a:spcPts val="4280"/>
              </a:lnSpc>
            </a:pPr>
            <a:r>
              <a:rPr lang="en-US" sz="2000">
                <a:solidFill>
                  <a:srgbClr val="000000"/>
                </a:solidFill>
                <a:latin typeface="Antic Bold"/>
              </a:rPr>
              <a:t>Resume/CV </a:t>
            </a:r>
          </a:p>
          <a:p>
            <a:pPr>
              <a:lnSpc>
                <a:spcPts val="4280"/>
              </a:lnSpc>
            </a:pPr>
            <a:r>
              <a:rPr lang="en-US" sz="2000">
                <a:solidFill>
                  <a:srgbClr val="000000"/>
                </a:solidFill>
                <a:latin typeface="Antic Bold"/>
              </a:rPr>
              <a:t>Statements </a:t>
            </a:r>
          </a:p>
          <a:p>
            <a:pPr marL="431801" lvl="1" indent="-215900">
              <a:lnSpc>
                <a:spcPts val="4280"/>
              </a:lnSpc>
              <a:buFont typeface="Arial"/>
              <a:buChar char="•"/>
            </a:pPr>
            <a:r>
              <a:rPr lang="en-US" sz="2000">
                <a:solidFill>
                  <a:srgbClr val="000000"/>
                </a:solidFill>
                <a:latin typeface="Antic"/>
              </a:rPr>
              <a:t>Personal statement  </a:t>
            </a:r>
          </a:p>
          <a:p>
            <a:pPr marL="431801" lvl="1" indent="-215900">
              <a:lnSpc>
                <a:spcPts val="4280"/>
              </a:lnSpc>
              <a:buFont typeface="Arial"/>
              <a:buChar char="•"/>
            </a:pPr>
            <a:r>
              <a:rPr lang="en-US" sz="2000">
                <a:solidFill>
                  <a:srgbClr val="000000"/>
                </a:solidFill>
                <a:latin typeface="Antic"/>
              </a:rPr>
              <a:t>Diversity statement (some schools include this) </a:t>
            </a:r>
          </a:p>
          <a:p>
            <a:pPr>
              <a:lnSpc>
                <a:spcPts val="2331"/>
              </a:lnSpc>
            </a:pPr>
            <a:endParaRPr lang="en-US" sz="2000">
              <a:solidFill>
                <a:srgbClr val="000000"/>
              </a:solidFill>
              <a:latin typeface="Antic"/>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1423</Words>
  <Application>Microsoft Office PowerPoint</Application>
  <PresentationFormat>Custom</PresentationFormat>
  <Paragraphs>187</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Rundeck</vt:lpstr>
      <vt:lpstr>Calibri</vt:lpstr>
      <vt:lpstr>Antic</vt:lpstr>
      <vt:lpstr>Antic Italics</vt:lpstr>
      <vt:lpstr>Luciole Bold</vt:lpstr>
      <vt:lpstr>Antic Bold</vt:lpstr>
      <vt:lpstr>Arial</vt:lpstr>
      <vt:lpstr>Luciole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Grad-Prep Workshop</dc:title>
  <cp:lastModifiedBy>Enilda Velazquez</cp:lastModifiedBy>
  <cp:revision>20</cp:revision>
  <dcterms:created xsi:type="dcterms:W3CDTF">2006-08-16T00:00:00Z</dcterms:created>
  <dcterms:modified xsi:type="dcterms:W3CDTF">2022-10-19T14:34:14Z</dcterms:modified>
  <dc:identifier>DAFO-zrYfjM</dc:identifier>
</cp:coreProperties>
</file>